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42"/>
  </p:notesMasterIdLst>
  <p:sldIdLst>
    <p:sldId id="276" r:id="rId3"/>
    <p:sldId id="277" r:id="rId4"/>
    <p:sldId id="279" r:id="rId5"/>
    <p:sldId id="278" r:id="rId6"/>
    <p:sldId id="312" r:id="rId7"/>
    <p:sldId id="334" r:id="rId8"/>
    <p:sldId id="281" r:id="rId9"/>
    <p:sldId id="292" r:id="rId10"/>
    <p:sldId id="306" r:id="rId11"/>
    <p:sldId id="282" r:id="rId12"/>
    <p:sldId id="283" r:id="rId13"/>
    <p:sldId id="294" r:id="rId14"/>
    <p:sldId id="296" r:id="rId15"/>
    <p:sldId id="290" r:id="rId16"/>
    <p:sldId id="308" r:id="rId17"/>
    <p:sldId id="299" r:id="rId18"/>
    <p:sldId id="313" r:id="rId19"/>
    <p:sldId id="301" r:id="rId20"/>
    <p:sldId id="302" r:id="rId21"/>
    <p:sldId id="309" r:id="rId22"/>
    <p:sldId id="300" r:id="rId23"/>
    <p:sldId id="314" r:id="rId24"/>
    <p:sldId id="315" r:id="rId25"/>
    <p:sldId id="316" r:id="rId26"/>
    <p:sldId id="317" r:id="rId27"/>
    <p:sldId id="318" r:id="rId28"/>
    <p:sldId id="322" r:id="rId29"/>
    <p:sldId id="319" r:id="rId30"/>
    <p:sldId id="323" r:id="rId31"/>
    <p:sldId id="324" r:id="rId32"/>
    <p:sldId id="325" r:id="rId33"/>
    <p:sldId id="326" r:id="rId34"/>
    <p:sldId id="327" r:id="rId35"/>
    <p:sldId id="328" r:id="rId36"/>
    <p:sldId id="329" r:id="rId37"/>
    <p:sldId id="330" r:id="rId38"/>
    <p:sldId id="331" r:id="rId39"/>
    <p:sldId id="332" r:id="rId40"/>
    <p:sldId id="333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w, Rob" initials="CR" lastIdx="2" clrIdx="0"/>
  <p:cmAuthor id="2" name="Preble, Edward" initials="PE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851"/>
    <p:restoredTop sz="77558"/>
  </p:normalViewPr>
  <p:slideViewPr>
    <p:cSldViewPr snapToGrid="0" snapToObjects="1">
      <p:cViewPr varScale="1">
        <p:scale>
          <a:sx n="104" d="100"/>
          <a:sy n="104" d="100"/>
        </p:scale>
        <p:origin x="75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363897-50D1-3048-8B07-43D3B53FFEEC}" type="datetimeFigureOut">
              <a:rPr lang="en-US" smtClean="0"/>
              <a:t>2/17/19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69E63E-9A10-F84C-BBB7-0FB81DE97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05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733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97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Explain </a:t>
            </a:r>
            <a:r>
              <a:rPr lang="en-US" dirty="0" err="1"/>
              <a:t>tanh</a:t>
            </a:r>
            <a:r>
              <a:rPr lang="en-US" dirty="0"/>
              <a:t> function (similar to logit</a:t>
            </a:r>
            <a:r>
              <a:rPr lang="en-US" baseline="0" dirty="0"/>
              <a:t> </a:t>
            </a:r>
            <a:r>
              <a:rPr lang="en-US" dirty="0"/>
              <a:t>0-1, except -1-1) </a:t>
            </a:r>
          </a:p>
          <a:p>
            <a:pPr marL="171450" indent="-171450">
              <a:buFontTx/>
              <a:buChar char="-"/>
            </a:pPr>
            <a:r>
              <a:rPr lang="en-US" dirty="0"/>
              <a:t>Dividing line, left is orange,</a:t>
            </a:r>
            <a:r>
              <a:rPr lang="en-US" baseline="0" dirty="0"/>
              <a:t> right is blue. Probability of being orange/blue is higher as you go farther from the divide.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Look at random initial weights</a:t>
            </a:r>
          </a:p>
          <a:p>
            <a:pPr marL="171450" indent="-171450">
              <a:buFontTx/>
              <a:buChar char="-"/>
            </a:pPr>
            <a:r>
              <a:rPr lang="en-US" dirty="0"/>
              <a:t>Single click advance the model on</a:t>
            </a:r>
            <a:r>
              <a:rPr lang="en-US" baseline="0" dirty="0"/>
              <a:t> </a:t>
            </a:r>
            <a:r>
              <a:rPr lang="en-US" dirty="0"/>
              <a:t>the vertical feature only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Watch weights increase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Division gets clearer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Test loss gets lower and lower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Reset </a:t>
            </a:r>
            <a:r>
              <a:rPr lang="mr-IN" dirty="0"/>
              <a:t>–</a:t>
            </a:r>
            <a:r>
              <a:rPr lang="en-US" dirty="0"/>
              <a:t> show learning rate effect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Activation Function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Tanh</a:t>
            </a:r>
            <a:r>
              <a:rPr lang="en-US" dirty="0"/>
              <a:t>, </a:t>
            </a:r>
            <a:r>
              <a:rPr lang="en-US" dirty="0" err="1"/>
              <a:t>ReLU</a:t>
            </a:r>
            <a:endParaRPr lang="en-US" dirty="0"/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Single click advance the model on the horizontal feature only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Single click advance the model on the vertical + horizontal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Show next 3 features that they don’t work</a:t>
            </a:r>
            <a:endParaRPr lang="en-US" baseline="0" dirty="0"/>
          </a:p>
          <a:p>
            <a:pPr marL="171450" lvl="0" indent="-171450">
              <a:buFontTx/>
              <a:buChar char="-"/>
            </a:pPr>
            <a:r>
              <a:rPr lang="en-US" dirty="0"/>
              <a:t>Do all 5 together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Weights that increase are said to be </a:t>
            </a:r>
            <a:r>
              <a:rPr lang="en-US" b="1" dirty="0"/>
              <a:t>ACTIVATED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18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1 feature, 1 layer, 1 neuron – terrible</a:t>
            </a:r>
          </a:p>
          <a:p>
            <a:pPr marL="171450" indent="-171450">
              <a:buFontTx/>
              <a:buChar char="-"/>
            </a:pPr>
            <a:r>
              <a:rPr lang="en-US" dirty="0"/>
              <a:t>2 feature, 1 layer, 1 neuron – now get an angle, better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Lets add a second layer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2 feature, 2 layer, 1/1 neuron – Makes no sense to have single neuron</a:t>
            </a:r>
            <a:r>
              <a:rPr lang="en-US" baseline="0" dirty="0"/>
              <a:t> into single neuron, can reverse info, but can’t adjust it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Add second neuron to layer 1</a:t>
            </a:r>
          </a:p>
          <a:p>
            <a:pPr marL="171450" indent="-171450">
              <a:buFontTx/>
              <a:buChar char="-"/>
            </a:pPr>
            <a:r>
              <a:rPr lang="en-US" dirty="0"/>
              <a:t>2 feature, 2 layer, 2/1 neuron – Sometimes single line, like above. Sometimes more of a “corner”, sometimes makes</a:t>
            </a:r>
            <a:r>
              <a:rPr lang="en-US" baseline="0" dirty="0"/>
              <a:t> a valley (best)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Hover</a:t>
            </a:r>
            <a:r>
              <a:rPr lang="en-US" baseline="0" dirty="0"/>
              <a:t> over neurons and weights for each neuron to show how it adds up</a:t>
            </a:r>
          </a:p>
          <a:p>
            <a:pPr marL="171450" lvl="0" indent="-171450">
              <a:buFontTx/>
              <a:buChar char="-"/>
            </a:pPr>
            <a:endParaRPr lang="en-US" baseline="0" dirty="0"/>
          </a:p>
          <a:p>
            <a:pPr marL="171450" lvl="0" indent="-171450">
              <a:buFontTx/>
              <a:buChar char="-"/>
            </a:pPr>
            <a:r>
              <a:rPr lang="en-US" baseline="0" dirty="0"/>
              <a:t>What is the best way to make this work?  Use the feature that fits the data better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1 x1x2 feature, 1 layer, 1 neuron</a:t>
            </a:r>
          </a:p>
          <a:p>
            <a:pPr marL="171450" lvl="0" indent="-171450">
              <a:buFontTx/>
              <a:buChar char="-"/>
            </a:pPr>
            <a:endParaRPr lang="en-US" baseline="0" dirty="0"/>
          </a:p>
          <a:p>
            <a:pPr marL="171450" lvl="0" indent="-171450">
              <a:buFontTx/>
              <a:buChar char="-"/>
            </a:pPr>
            <a:r>
              <a:rPr lang="en-US" baseline="0" dirty="0"/>
              <a:t>With small networks of the past, feature engineering was where everyone worked to make this stuff happen. Good features = Good model. Bad features = no luck.</a:t>
            </a:r>
          </a:p>
          <a:p>
            <a:pPr marL="171450" lvl="0" indent="-171450">
              <a:buFontTx/>
              <a:buChar char="-"/>
            </a:pPr>
            <a:endParaRPr lang="en-US" baseline="0" dirty="0"/>
          </a:p>
          <a:p>
            <a:pPr marL="171450" lvl="0" indent="-171450">
              <a:buFontTx/>
              <a:buChar char="-"/>
            </a:pPr>
            <a:r>
              <a:rPr lang="en-US" baseline="0" dirty="0"/>
              <a:t>But, what is the magic feature to tell a cat apart from a dog?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344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More complex Shape – Spiral</a:t>
            </a:r>
          </a:p>
          <a:p>
            <a:pPr marL="171450" indent="-171450">
              <a:buFontTx/>
              <a:buChar char="-"/>
            </a:pPr>
            <a:r>
              <a:rPr lang="en-US" dirty="0"/>
              <a:t>1 feature, 1 layer, 1 neuron – terrible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All features, - starts making dots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All features</a:t>
            </a:r>
            <a:r>
              <a:rPr lang="en-US" baseline="0" dirty="0"/>
              <a:t> </a:t>
            </a:r>
            <a:r>
              <a:rPr lang="en-US" dirty="0"/>
              <a:t>, 1 layer, 2 neurons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All features</a:t>
            </a:r>
            <a:r>
              <a:rPr lang="en-US" baseline="0" dirty="0"/>
              <a:t> </a:t>
            </a:r>
            <a:r>
              <a:rPr lang="en-US" dirty="0"/>
              <a:t>– Keep trying until a semblance of a spiral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All features</a:t>
            </a:r>
            <a:r>
              <a:rPr lang="en-US" baseline="0" dirty="0"/>
              <a:t> </a:t>
            </a:r>
            <a:r>
              <a:rPr lang="en-US" dirty="0"/>
              <a:t>, 2 layers, 2 neurons, spirals lots of other stuff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All features</a:t>
            </a:r>
            <a:r>
              <a:rPr lang="en-US" baseline="0" dirty="0"/>
              <a:t> </a:t>
            </a:r>
            <a:r>
              <a:rPr lang="en-US" dirty="0"/>
              <a:t>, 5 layers, top</a:t>
            </a:r>
            <a:r>
              <a:rPr lang="en-US" baseline="0" dirty="0"/>
              <a:t> layers are washed out. No new information being generated.</a:t>
            </a:r>
            <a:endParaRPr lang="en-US" dirty="0"/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All features</a:t>
            </a:r>
            <a:r>
              <a:rPr lang="en-US" baseline="0" dirty="0"/>
              <a:t> </a:t>
            </a:r>
            <a:r>
              <a:rPr lang="en-US" dirty="0"/>
              <a:t>, 5 layers, 5/4/3/2/1, might get it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6 layers, 7/6/5/4/3/2, starts working pretty well pretty quickly</a:t>
            </a:r>
            <a:r>
              <a:rPr lang="en-US" baseline="0" dirty="0"/>
              <a:t> </a:t>
            </a:r>
            <a:r>
              <a:rPr lang="en-US" dirty="0"/>
              <a:t>– weird looking, but 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208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101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626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</a:t>
            </a:r>
            <a:r>
              <a:rPr lang="en-US" baseline="0" dirty="0"/>
              <a:t> to the structure of the CNN, and how these layers start really working for complex images.</a:t>
            </a:r>
          </a:p>
          <a:p>
            <a:endParaRPr lang="en-US" baseline="0" dirty="0"/>
          </a:p>
          <a:p>
            <a:r>
              <a:rPr lang="en-US" baseline="0" dirty="0"/>
              <a:t>For an image, the input layers, instead of being data points like the playground example, they will be the actual pixel values for the image. The last model I used at RTI had 704x704 pixel input images, with 3 colors (RGB), which translates into ~1.5M input neurons.</a:t>
            </a:r>
          </a:p>
          <a:p>
            <a:endParaRPr lang="en-US" baseline="0" dirty="0"/>
          </a:p>
          <a:p>
            <a:r>
              <a:rPr lang="en-US" baseline="0" dirty="0"/>
              <a:t>So, you feed this image into the network, certain neurons and features will “activate”, which will then output at the end, is it blue or orange?  Is it a cat or a dog?</a:t>
            </a:r>
          </a:p>
          <a:p>
            <a:endParaRPr lang="en-US" baseline="0" dirty="0"/>
          </a:p>
          <a:p>
            <a:r>
              <a:rPr lang="en-US" baseline="0" dirty="0"/>
              <a:t>On Inception v3, the number of layers is 48, the number of parameters is ~23M, the number of multiply/add calculations per sweep is ~5B.</a:t>
            </a:r>
          </a:p>
          <a:p>
            <a:endParaRPr lang="en-US" baseline="0" dirty="0"/>
          </a:p>
          <a:p>
            <a:r>
              <a:rPr lang="en-US" baseline="0" dirty="0"/>
              <a:t>This is DEEP LEARNING. There is a ton going on under the hood.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075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383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=n6XSDA3kfEw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http://</a:t>
            </a:r>
            <a:r>
              <a:rPr lang="en-US" dirty="0" err="1"/>
              <a:t>slazebni.cs.illinois.edu</a:t>
            </a:r>
            <a:r>
              <a:rPr lang="en-US" dirty="0"/>
              <a:t>/spring17/lec01_cnn_architectures.pdf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4437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083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96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Remember beginning of lecture, to make the 4 blob data work, we could battle with linear features and a few layer/neuron combos</a:t>
            </a:r>
          </a:p>
          <a:p>
            <a:endParaRPr lang="en-US" sz="1200" dirty="0"/>
          </a:p>
          <a:p>
            <a:r>
              <a:rPr lang="en-US" sz="1200" dirty="0"/>
              <a:t>Or, just needed to use the right feature and it works instantly</a:t>
            </a:r>
          </a:p>
          <a:p>
            <a:endParaRPr lang="en-US" sz="1200" dirty="0"/>
          </a:p>
          <a:p>
            <a:r>
              <a:rPr lang="en-US" sz="1200" dirty="0"/>
              <a:t>Google (and others) have figured out those features and pre-trained a number of model architectures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490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9283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27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2501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6110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5186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50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9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3206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74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1671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4345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4604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327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9385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326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6035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7106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4511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440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65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17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91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26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67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70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Data wise, to</a:t>
            </a:r>
            <a:r>
              <a:rPr lang="en-US" baseline="0" dirty="0"/>
              <a:t> train a CNN to identify a complex object, one needs ~10,000 diverse examples of the object</a:t>
            </a:r>
          </a:p>
          <a:p>
            <a:pPr marL="228600" indent="-228600">
              <a:buAutoNum type="arabicPeriod"/>
            </a:pPr>
            <a:r>
              <a:rPr lang="en-US" baseline="0" dirty="0"/>
              <a:t>A computer can’t tell a dog and a cat apart with just a few variables</a:t>
            </a:r>
          </a:p>
          <a:p>
            <a:pPr marL="228600" indent="-228600">
              <a:buAutoNum type="arabicPeriod"/>
            </a:pPr>
            <a:r>
              <a:rPr lang="en-US" baseline="0" dirty="0"/>
              <a:t>If you have a ton of data, and a very complex model, you need fast computing. Introduction of GPU usage for these calculations was key.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9E63E-9A10-F84C-BBB7-0FB81DE97D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80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01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3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3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6536268"/>
            <a:ext cx="12192000" cy="3217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9" name="Text Box 14"/>
          <p:cNvSpPr txBox="1">
            <a:spLocks noChangeArrowheads="1"/>
          </p:cNvSpPr>
          <p:nvPr userDrawn="1"/>
        </p:nvSpPr>
        <p:spPr bwMode="auto">
          <a:xfrm>
            <a:off x="9674579" y="6519335"/>
            <a:ext cx="108619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www.rti.org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0" y="0"/>
            <a:ext cx="12192000" cy="28194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00" y="596900"/>
            <a:ext cx="1219200" cy="368300"/>
          </a:xfrm>
          <a:prstGeom prst="rect">
            <a:avLst/>
          </a:prstGeom>
        </p:spPr>
      </p:pic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38400" y="498157"/>
            <a:ext cx="9245600" cy="676656"/>
          </a:xfrm>
          <a:noFill/>
        </p:spPr>
        <p:txBody>
          <a:bodyPr rIns="91440"/>
          <a:lstStyle>
            <a:lvl1pPr algn="r">
              <a:defRPr sz="28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38400" y="1600200"/>
            <a:ext cx="9245600" cy="381000"/>
          </a:xfrm>
        </p:spPr>
        <p:txBody>
          <a:bodyPr/>
          <a:lstStyle>
            <a:lvl1pPr marL="0" indent="0" algn="r">
              <a:buFont typeface="Wingdings" pitchFamily="1" charset="2"/>
              <a:buNone/>
              <a:defRPr lang="en-US" sz="2000" kern="1200" dirty="0">
                <a:solidFill>
                  <a:srgbClr val="FFFFFF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>
          <a:solidFill>
            <a:schemeClr val="accent1">
              <a:lumMod val="50000"/>
            </a:schemeClr>
          </a:solidFill>
        </p:spPr>
        <p:txBody>
          <a:bodyPr/>
          <a:lstStyle/>
          <a:p>
            <a:fld id="{D4325D4D-289E-48C1-B277-2BEB492A7D1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solidFill>
            <a:srgbClr val="BF311A"/>
          </a:solidFill>
          <a:ln>
            <a:noFill/>
          </a:ln>
        </p:spPr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2438400" y="2133600"/>
            <a:ext cx="9245600" cy="685800"/>
          </a:xfrm>
        </p:spPr>
        <p:txBody>
          <a:bodyPr/>
          <a:lstStyle>
            <a:lvl1pPr marL="0" indent="0" algn="r">
              <a:buNone/>
              <a:defRPr sz="1600">
                <a:solidFill>
                  <a:srgbClr val="BCDDFB"/>
                </a:solidFill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2743200" y="6604456"/>
            <a:ext cx="4362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 baseline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" charset="0"/>
                <a:ea typeface="ヒラギノ角ゴ Pro W3" pitchFamily="1" charset="-128"/>
                <a:cs typeface="+mn-cs"/>
              </a:rPr>
              <a:t>RTI International is a registered trademark and a trade name of Research Triangle Institute.</a:t>
            </a:r>
          </a:p>
        </p:txBody>
      </p:sp>
    </p:spTree>
    <p:extLst>
      <p:ext uri="{BB962C8B-B14F-4D97-AF65-F5344CB8AC3E}">
        <p14:creationId xmlns:p14="http://schemas.microsoft.com/office/powerpoint/2010/main" val="12889242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6536268"/>
            <a:ext cx="12192000" cy="3217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9" name="Text Box 14"/>
          <p:cNvSpPr txBox="1">
            <a:spLocks noChangeArrowheads="1"/>
          </p:cNvSpPr>
          <p:nvPr userDrawn="1"/>
        </p:nvSpPr>
        <p:spPr bwMode="auto">
          <a:xfrm>
            <a:off x="9674579" y="6519334"/>
            <a:ext cx="116384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85295">
                    <a:lumMod val="20000"/>
                    <a:lumOff val="80000"/>
                  </a:srgbClr>
                </a:solidFill>
                <a:ea typeface="ヒラギノ角ゴ Pro W3" pitchFamily="1" charset="-128"/>
              </a:rPr>
              <a:t>www.rti.org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0" y="0"/>
            <a:ext cx="12192000" cy="28194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00" y="596900"/>
            <a:ext cx="1219200" cy="368300"/>
          </a:xfrm>
          <a:prstGeom prst="rect">
            <a:avLst/>
          </a:prstGeom>
        </p:spPr>
      </p:pic>
      <p:sp>
        <p:nvSpPr>
          <p:cNvPr id="130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38400" y="498157"/>
            <a:ext cx="9245600" cy="676656"/>
          </a:xfrm>
          <a:noFill/>
        </p:spPr>
        <p:txBody>
          <a:bodyPr rIns="91440"/>
          <a:lstStyle>
            <a:lvl1pPr algn="r">
              <a:defRPr sz="28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38400" y="1600200"/>
            <a:ext cx="9245600" cy="381000"/>
          </a:xfrm>
        </p:spPr>
        <p:txBody>
          <a:bodyPr/>
          <a:lstStyle>
            <a:lvl1pPr marL="0" indent="0" algn="r">
              <a:buFont typeface="Wingdings" pitchFamily="1" charset="2"/>
              <a:buNone/>
              <a:defRPr lang="en-US" sz="2000" kern="1200" dirty="0">
                <a:solidFill>
                  <a:srgbClr val="FFFFFF"/>
                </a:solidFill>
                <a:latin typeface="Arial" charset="0"/>
                <a:ea typeface="ヒラギノ角ゴ Pro W3" pitchFamily="1" charset="-128"/>
                <a:cs typeface="+mn-cs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>
          <a:solidFill>
            <a:schemeClr val="accent1">
              <a:lumMod val="50000"/>
            </a:schemeClr>
          </a:solidFill>
        </p:spPr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solidFill>
            <a:srgbClr val="BF311A"/>
          </a:solidFill>
          <a:ln>
            <a:noFill/>
          </a:ln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CONFIDENTIAL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2438400" y="2133600"/>
            <a:ext cx="9245600" cy="685800"/>
          </a:xfrm>
        </p:spPr>
        <p:txBody>
          <a:bodyPr/>
          <a:lstStyle>
            <a:lvl1pPr marL="0" indent="0" algn="r">
              <a:buNone/>
              <a:defRPr sz="1600">
                <a:solidFill>
                  <a:srgbClr val="BCDDFB"/>
                </a:solidFill>
              </a:defRPr>
            </a:lvl1pPr>
          </a:lstStyle>
          <a:p>
            <a:pPr lvl="0"/>
            <a:r>
              <a:rPr lang="en-US" dirty="0"/>
              <a:t>Presenter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2743200" y="6604456"/>
            <a:ext cx="4362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dirty="0">
                <a:solidFill>
                  <a:srgbClr val="808080">
                    <a:lumMod val="60000"/>
                    <a:lumOff val="40000"/>
                  </a:srgbClr>
                </a:solidFill>
                <a:ea typeface="ヒラギノ角ゴ Pro W3" pitchFamily="1" charset="-128"/>
              </a:rPr>
              <a:t>RTI International is a registered trademark and a trade name of Research Triangle Institute.</a:t>
            </a:r>
          </a:p>
        </p:txBody>
      </p:sp>
    </p:spTree>
    <p:extLst>
      <p:ext uri="{BB962C8B-B14F-4D97-AF65-F5344CB8AC3E}">
        <p14:creationId xmlns:p14="http://schemas.microsoft.com/office/powerpoint/2010/main" val="1391159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5168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-Line Title and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"/>
            <a:ext cx="12168620" cy="1068387"/>
          </a:xfrm>
        </p:spPr>
        <p:txBody>
          <a:bodyPr lIns="18288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 dirty="0"/>
              <a:t>Click to edit Master title style. This one can wrap to two lines. Filler copy added.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6427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43001"/>
            <a:ext cx="5181600" cy="4983163"/>
          </a:xfrm>
        </p:spPr>
        <p:txBody>
          <a:bodyPr/>
          <a:lstStyle>
            <a:lvl1pPr marL="222250" indent="-222250">
              <a:defRPr sz="2000"/>
            </a:lvl1pPr>
            <a:lvl2pPr marL="463550" indent="-241300">
              <a:buFont typeface="Arial" pitchFamily="34" charset="0"/>
              <a:buChar char="–"/>
              <a:defRPr sz="1800"/>
            </a:lvl2pPr>
            <a:lvl3pPr marL="679450" indent="-222250">
              <a:buFont typeface="Wingdings" pitchFamily="2" charset="2"/>
              <a:buChar char="§"/>
              <a:tabLst/>
              <a:defRPr sz="1600"/>
            </a:lvl3pPr>
            <a:lvl4pPr marL="1031875" indent="-228600">
              <a:tabLst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1143001"/>
            <a:ext cx="5181600" cy="4983163"/>
          </a:xfrm>
        </p:spPr>
        <p:txBody>
          <a:bodyPr/>
          <a:lstStyle>
            <a:lvl1pPr marL="222250" indent="-22225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0" y="6553200"/>
            <a:ext cx="609600" cy="304800"/>
          </a:xfrm>
        </p:spPr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9600" y="6553200"/>
            <a:ext cx="1930400" cy="3048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9241016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Plus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181600" cy="4525963"/>
          </a:xfrm>
        </p:spPr>
        <p:txBody>
          <a:bodyPr/>
          <a:lstStyle>
            <a:lvl1pPr marL="222250" indent="-222250">
              <a:defRPr sz="2000"/>
            </a:lvl1pPr>
            <a:lvl2pPr marL="457200" indent="-234950">
              <a:buFont typeface="Arial" pitchFamily="34" charset="0"/>
              <a:buChar char="–"/>
              <a:defRPr sz="1800"/>
            </a:lvl2pPr>
            <a:lvl3pPr marL="679450" indent="-222250">
              <a:buFont typeface="Wingdings" pitchFamily="2" charset="2"/>
              <a:buChar char="§"/>
              <a:defRPr sz="1600"/>
            </a:lvl3pPr>
            <a:lvl4pPr marL="1031875" indent="-228600">
              <a:tabLst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1600201"/>
            <a:ext cx="5181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" y="1"/>
            <a:ext cx="12187767" cy="1068387"/>
          </a:xfrm>
        </p:spPr>
        <p:txBody>
          <a:bodyPr lIns="18288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 dirty="0"/>
              <a:t>Click to edit Master title style. This one can wrap to two lines. Filler copy added.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8369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0650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" y="1"/>
            <a:ext cx="12187767" cy="1068387"/>
          </a:xfrm>
        </p:spPr>
        <p:txBody>
          <a:bodyPr lIns="182880" tIns="91440" rIns="182880" bIns="91440"/>
          <a:lstStyle>
            <a:lvl1pPr marL="0">
              <a:lnSpc>
                <a:spcPct val="90000"/>
              </a:lnSpc>
              <a:defRPr baseline="0"/>
            </a:lvl1pPr>
          </a:lstStyle>
          <a:p>
            <a:r>
              <a:rPr lang="en-US" dirty="0"/>
              <a:t>Click to edit Master title style. This one can wrap to two lines. Filler copy added.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95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51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2192000" cy="373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09600" y="2743201"/>
            <a:ext cx="8636000" cy="676687"/>
          </a:xfrm>
          <a:noFill/>
        </p:spPr>
        <p:txBody>
          <a:bodyPr/>
          <a:lstStyle>
            <a:lvl1pPr algn="l">
              <a:defRPr sz="28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5746857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Ar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0444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CONFIDENTIAL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593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557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875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126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81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89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4A03F-F2B8-9B48-9360-368980262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4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-1"/>
            <a:ext cx="12192000" cy="612648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143001"/>
            <a:ext cx="1097280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609600" y="6553200"/>
            <a:ext cx="1930400" cy="304800"/>
          </a:xfrm>
          <a:prstGeom prst="rect">
            <a:avLst/>
          </a:prstGeom>
          <a:solidFill>
            <a:srgbClr val="BF311A"/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ea typeface="ヒラギノ角ゴ Pro W3" pitchFamily="1" charset="-128"/>
              </a:rPr>
              <a:t>CONFIDENTIAL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0" y="6553200"/>
            <a:ext cx="609600" cy="304801"/>
          </a:xfrm>
          <a:prstGeom prst="rect">
            <a:avLst/>
          </a:prstGeom>
          <a:solidFill>
            <a:srgbClr val="04294A"/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D4325D4D-289E-48C1-B277-2BEB492A7D19}" type="slidenum">
              <a:rPr lang="en-US" smtClean="0">
                <a:solidFill>
                  <a:srgbClr val="FFFFFF"/>
                </a:solidFill>
                <a:ea typeface="ヒラギノ角ゴ Pro W3" pitchFamily="1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srgbClr val="FFFFFF"/>
              </a:solidFill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6716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hdr="0" ftr="0" dt="0"/>
  <p:txStyles>
    <p:titleStyle>
      <a:lvl1pPr marL="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pitchFamily="1" charset="0"/>
          <a:cs typeface="Arial" charset="0"/>
        </a:defRPr>
      </a:lvl9pPr>
    </p:titleStyle>
    <p:bodyStyle>
      <a:lvl1pPr marL="280988" indent="-280988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349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Arial" charset="0"/>
        <a:buChar char="–"/>
        <a:defRPr sz="1800">
          <a:solidFill>
            <a:schemeClr val="tx1"/>
          </a:solidFill>
          <a:latin typeface="+mn-lt"/>
          <a:cs typeface="+mn-cs"/>
        </a:defRPr>
      </a:lvl2pPr>
      <a:lvl3pPr marL="679450" indent="-2222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2" charset="2"/>
        <a:buChar char="§"/>
        <a:defRPr sz="14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2" charset="2"/>
        <a:buChar char="§"/>
        <a:defRPr sz="12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2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2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2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3F82"/>
        </a:buClr>
        <a:buSzPct val="80000"/>
        <a:buFont typeface="Wingdings" pitchFamily="1" charset="2"/>
        <a:buChar char="§"/>
        <a:defRPr sz="12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tiff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7" Type="http://schemas.microsoft.com/office/2007/relationships/hdphoto" Target="../media/hdphoto2.wd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labs.developers.google.com/codelabs/tensorflow-for-poet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localhost:8888/notebooks/Image_Classification_Tensorflow_for_Poets.ipynb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7" Type="http://schemas.openxmlformats.org/officeDocument/2006/relationships/image" Target="../media/image29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hyperlink" Target="https://www.bloomberg.com/graphics/2017-job-risk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gxsv1riJhI&amp;t=1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KxRvEZd3Mw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coursera.org/learn/neural-networks" TargetMode="External"/><Relationship Id="rId5" Type="http://schemas.openxmlformats.org/officeDocument/2006/relationships/hyperlink" Target="https://www.pyimagesearch.com/" TargetMode="External"/><Relationship Id="rId4" Type="http://schemas.openxmlformats.org/officeDocument/2006/relationships/hyperlink" Target="https://www.youtube.com/channel/UCWN3xxRkmTPmbKwht9FuE5A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tiff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6191" y="3552032"/>
            <a:ext cx="6950458" cy="2593390"/>
          </a:xfrm>
          <a:prstGeom prst="rect">
            <a:avLst/>
          </a:prstGeom>
        </p:spPr>
      </p:pic>
      <p:sp>
        <p:nvSpPr>
          <p:cNvPr id="19" name="Title 1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Convolutional Neural Networks (CNNs)</a:t>
            </a:r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Cat Videos Helped Kick-Start AI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i="1" dirty="0"/>
              <a:t> Presenter:  </a:t>
            </a:r>
            <a:r>
              <a:rPr lang="en-US" dirty="0"/>
              <a:t>Edward Preble</a:t>
            </a:r>
          </a:p>
          <a:p>
            <a:r>
              <a:rPr lang="en-US" i="1" dirty="0"/>
              <a:t>Other Investigators: </a:t>
            </a:r>
            <a:r>
              <a:rPr lang="en-US" dirty="0"/>
              <a:t>Ian Thomas, Kasey Jones, Rob Chew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433" y="3162354"/>
            <a:ext cx="2352422" cy="854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433" y="4377142"/>
            <a:ext cx="2347341" cy="17605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07067" y="3459230"/>
            <a:ext cx="1066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DOG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807067" y="5170782"/>
            <a:ext cx="887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CAT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0394302" y="3828562"/>
            <a:ext cx="419878" cy="580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0386443" y="4594710"/>
            <a:ext cx="420624" cy="5760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900392" y="4681606"/>
            <a:ext cx="419878" cy="580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892533" y="3693909"/>
            <a:ext cx="420624" cy="5760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729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838201" y="665020"/>
            <a:ext cx="10515600" cy="5120059"/>
          </a:xfrm>
        </p:spPr>
        <p:txBody>
          <a:bodyPr/>
          <a:lstStyle/>
          <a:p>
            <a:pPr marL="0" lvl="1" indent="0" algn="ctr">
              <a:spcBef>
                <a:spcPts val="1000"/>
              </a:spcBef>
              <a:buNone/>
            </a:pPr>
            <a:r>
              <a:rPr lang="en-US" sz="3600" dirty="0">
                <a:hlinkClick r:id="rId3"/>
              </a:rPr>
              <a:t>http://playground.tensorflow.org/</a:t>
            </a:r>
            <a:endParaRPr lang="en-US" sz="3600" dirty="0"/>
          </a:p>
          <a:p>
            <a:pPr lvl="1" algn="ctr"/>
            <a:endParaRPr lang="en-US" sz="3200" dirty="0"/>
          </a:p>
          <a:p>
            <a:pPr lvl="1" algn="ctr"/>
            <a:endParaRPr lang="en-US" sz="3200" dirty="0"/>
          </a:p>
          <a:p>
            <a:pPr algn="ctr"/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9419" y="1487167"/>
            <a:ext cx="9033164" cy="489654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Chevron 5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1" name="Chevron 10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43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Playground Demo 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74546" y="5437908"/>
            <a:ext cx="6957208" cy="9144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2 Clumps   1 Feature          1 Hidden Layer</a:t>
            </a:r>
          </a:p>
          <a:p>
            <a:pPr marL="0" indent="0">
              <a:buNone/>
            </a:pPr>
            <a:r>
              <a:rPr lang="en-US" sz="2800" dirty="0"/>
              <a:t>                                                1 Neuron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6929" y="612647"/>
            <a:ext cx="8726385" cy="482526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Chevron 5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1" name="Chevron 10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16618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8177" y="729343"/>
            <a:ext cx="8877794" cy="47976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Playground Demo 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74546" y="5417959"/>
            <a:ext cx="6957208" cy="9144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4 Clumps   1 Feature          1 Hidden Layer</a:t>
            </a:r>
          </a:p>
          <a:p>
            <a:pPr marL="0" indent="0">
              <a:buNone/>
            </a:pPr>
            <a:r>
              <a:rPr lang="en-US" sz="2800" dirty="0"/>
              <a:t>                                                1 Neuron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Chevron 6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11" name="Chevron 10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2" name="Chevron 11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9493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7553" y="657882"/>
            <a:ext cx="8720445" cy="47377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Playground Demo 3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02304" y="5395597"/>
            <a:ext cx="6957208" cy="9144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Spiral     1 Feature          1 Hidden Layer</a:t>
            </a:r>
          </a:p>
          <a:p>
            <a:pPr marL="0" indent="0">
              <a:buNone/>
            </a:pPr>
            <a:r>
              <a:rPr lang="en-US" sz="2800" dirty="0"/>
              <a:t>                                              1 Neuron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Chevron 6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11" name="Chevron 10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2" name="Chevron 11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1271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 CNN “Learn”?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143001"/>
            <a:ext cx="6350759" cy="4983163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Backpropagation</a:t>
            </a:r>
          </a:p>
          <a:p>
            <a:endParaRPr lang="en-US" sz="2800" dirty="0"/>
          </a:p>
          <a:p>
            <a:r>
              <a:rPr lang="en-US" sz="2800" dirty="0"/>
              <a:t>Initial network settings are random</a:t>
            </a:r>
          </a:p>
          <a:p>
            <a:endParaRPr lang="en-US" sz="2800" dirty="0"/>
          </a:p>
          <a:p>
            <a:r>
              <a:rPr lang="en-US" sz="2800" dirty="0"/>
              <a:t>Test prediction using training data</a:t>
            </a:r>
          </a:p>
          <a:p>
            <a:endParaRPr lang="en-US" sz="2600" dirty="0"/>
          </a:p>
          <a:p>
            <a:r>
              <a:rPr lang="en-US" sz="2600" dirty="0"/>
              <a:t>Adjust network by a certain amount (Learning Rate) to reduce the error</a:t>
            </a:r>
          </a:p>
          <a:p>
            <a:endParaRPr lang="en-US" sz="2600" dirty="0"/>
          </a:p>
          <a:p>
            <a:r>
              <a:rPr lang="en-US" sz="2800" dirty="0"/>
              <a:t>Start at the end of the network and work backwards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14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3558" y="3300852"/>
            <a:ext cx="2352422" cy="854713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stCxn id="10" idx="7"/>
          </p:cNvCxnSpPr>
          <p:nvPr/>
        </p:nvCxnSpPr>
        <p:spPr bwMode="auto">
          <a:xfrm flipV="1">
            <a:off x="9024052" y="3697531"/>
            <a:ext cx="679506" cy="598791"/>
          </a:xfrm>
          <a:prstGeom prst="straightConnector1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65" name="Group 64"/>
          <p:cNvGrpSpPr/>
          <p:nvPr/>
        </p:nvGrpSpPr>
        <p:grpSpPr>
          <a:xfrm>
            <a:off x="6960358" y="1937982"/>
            <a:ext cx="2256901" cy="3460093"/>
            <a:chOff x="6960358" y="1937982"/>
            <a:chExt cx="2256901" cy="3460093"/>
          </a:xfrm>
        </p:grpSpPr>
        <p:sp>
          <p:nvSpPr>
            <p:cNvPr id="5" name="Oval 4"/>
            <p:cNvSpPr/>
            <p:nvPr/>
          </p:nvSpPr>
          <p:spPr bwMode="auto">
            <a:xfrm>
              <a:off x="7342496" y="1937982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7342496" y="2927573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7342496" y="3917164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7342496" y="4906756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8591037" y="2736765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8604685" y="4224370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34672" y="2261138"/>
              <a:ext cx="782587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Dog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493592" y="3730118"/>
              <a:ext cx="681598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Cat</a:t>
              </a:r>
            </a:p>
          </p:txBody>
        </p:sp>
        <p:cxnSp>
          <p:nvCxnSpPr>
            <p:cNvPr id="15" name="Straight Arrow Connector 14"/>
            <p:cNvCxnSpPr>
              <a:endCxn id="5" idx="2"/>
            </p:cNvCxnSpPr>
            <p:nvPr/>
          </p:nvCxnSpPr>
          <p:spPr bwMode="auto">
            <a:xfrm>
              <a:off x="6960358" y="218364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/>
            <p:cNvCxnSpPr/>
            <p:nvPr/>
          </p:nvCxnSpPr>
          <p:spPr bwMode="auto">
            <a:xfrm>
              <a:off x="6961495" y="322428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>
              <a:off x="6960358" y="419191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/>
            <p:cNvCxnSpPr/>
            <p:nvPr/>
          </p:nvCxnSpPr>
          <p:spPr bwMode="auto">
            <a:xfrm>
              <a:off x="6960358" y="5181502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4" name="Straight Arrow Connector 23"/>
            <p:cNvCxnSpPr/>
            <p:nvPr/>
          </p:nvCxnSpPr>
          <p:spPr bwMode="auto">
            <a:xfrm flipV="1">
              <a:off x="6974006" y="2236829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6" name="Straight Arrow Connector 25"/>
            <p:cNvCxnSpPr/>
            <p:nvPr/>
          </p:nvCxnSpPr>
          <p:spPr bwMode="auto">
            <a:xfrm flipV="1">
              <a:off x="6974006" y="3300852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Straight Arrow Connector 26"/>
            <p:cNvCxnSpPr/>
            <p:nvPr/>
          </p:nvCxnSpPr>
          <p:spPr bwMode="auto">
            <a:xfrm flipV="1">
              <a:off x="6974006" y="4271985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/>
            <p:cNvCxnSpPr/>
            <p:nvPr/>
          </p:nvCxnSpPr>
          <p:spPr bwMode="auto">
            <a:xfrm>
              <a:off x="6974006" y="286755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Arrow Connector 30"/>
            <p:cNvCxnSpPr/>
            <p:nvPr/>
          </p:nvCxnSpPr>
          <p:spPr bwMode="auto">
            <a:xfrm>
              <a:off x="6974006" y="3837086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6974006" y="483756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4" name="Straight Arrow Connector 33"/>
            <p:cNvCxnSpPr>
              <a:stCxn id="5" idx="6"/>
              <a:endCxn id="9" idx="2"/>
            </p:cNvCxnSpPr>
            <p:nvPr/>
          </p:nvCxnSpPr>
          <p:spPr bwMode="auto">
            <a:xfrm>
              <a:off x="7833815" y="2183642"/>
              <a:ext cx="757222" cy="798783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8" name="Straight Arrow Connector 37"/>
            <p:cNvCxnSpPr>
              <a:stCxn id="5" idx="6"/>
              <a:endCxn id="10" idx="2"/>
            </p:cNvCxnSpPr>
            <p:nvPr/>
          </p:nvCxnSpPr>
          <p:spPr bwMode="auto">
            <a:xfrm>
              <a:off x="7833815" y="2183642"/>
              <a:ext cx="770870" cy="2286388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1" name="Straight Arrow Connector 40"/>
            <p:cNvCxnSpPr>
              <a:stCxn id="6" idx="6"/>
              <a:endCxn id="9" idx="2"/>
            </p:cNvCxnSpPr>
            <p:nvPr/>
          </p:nvCxnSpPr>
          <p:spPr bwMode="auto">
            <a:xfrm flipV="1">
              <a:off x="7833815" y="2982425"/>
              <a:ext cx="757222" cy="190808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4" name="Straight Arrow Connector 43"/>
            <p:cNvCxnSpPr>
              <a:stCxn id="6" idx="6"/>
              <a:endCxn id="10" idx="2"/>
            </p:cNvCxnSpPr>
            <p:nvPr/>
          </p:nvCxnSpPr>
          <p:spPr bwMode="auto">
            <a:xfrm>
              <a:off x="7833815" y="3173233"/>
              <a:ext cx="770870" cy="1296797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7" name="Straight Arrow Connector 46"/>
            <p:cNvCxnSpPr>
              <a:stCxn id="7" idx="6"/>
              <a:endCxn id="9" idx="2"/>
            </p:cNvCxnSpPr>
            <p:nvPr/>
          </p:nvCxnSpPr>
          <p:spPr bwMode="auto">
            <a:xfrm flipV="1">
              <a:off x="7833815" y="2982425"/>
              <a:ext cx="757222" cy="1180399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0" name="Straight Arrow Connector 49"/>
            <p:cNvCxnSpPr>
              <a:stCxn id="7" idx="6"/>
              <a:endCxn id="10" idx="2"/>
            </p:cNvCxnSpPr>
            <p:nvPr/>
          </p:nvCxnSpPr>
          <p:spPr bwMode="auto">
            <a:xfrm>
              <a:off x="7833815" y="4162824"/>
              <a:ext cx="770870" cy="3072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/>
            <p:cNvCxnSpPr>
              <a:stCxn id="8" idx="6"/>
              <a:endCxn id="9" idx="2"/>
            </p:cNvCxnSpPr>
            <p:nvPr/>
          </p:nvCxnSpPr>
          <p:spPr bwMode="auto">
            <a:xfrm flipV="1">
              <a:off x="7833815" y="2982425"/>
              <a:ext cx="757222" cy="216999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6" name="Straight Arrow Connector 55"/>
            <p:cNvCxnSpPr>
              <a:stCxn id="8" idx="6"/>
              <a:endCxn id="10" idx="2"/>
            </p:cNvCxnSpPr>
            <p:nvPr/>
          </p:nvCxnSpPr>
          <p:spPr bwMode="auto">
            <a:xfrm flipV="1">
              <a:off x="7833815" y="4470030"/>
              <a:ext cx="770870" cy="68238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66" name="TextBox 65"/>
          <p:cNvSpPr txBox="1"/>
          <p:nvPr/>
        </p:nvSpPr>
        <p:spPr>
          <a:xfrm>
            <a:off x="8325134" y="9962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72" name="Group 71"/>
          <p:cNvGrpSpPr/>
          <p:nvPr/>
        </p:nvGrpSpPr>
        <p:grpSpPr>
          <a:xfrm>
            <a:off x="7439470" y="1989889"/>
            <a:ext cx="312906" cy="3347192"/>
            <a:chOff x="7439470" y="1989889"/>
            <a:chExt cx="312906" cy="3347192"/>
          </a:xfrm>
        </p:grpSpPr>
        <p:sp>
          <p:nvSpPr>
            <p:cNvPr id="67" name="TextBox 66"/>
            <p:cNvSpPr txBox="1"/>
            <p:nvPr/>
          </p:nvSpPr>
          <p:spPr>
            <a:xfrm>
              <a:off x="7439470" y="198988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439470" y="300580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439470" y="397533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439470" y="496774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961932" y="1935037"/>
            <a:ext cx="2256901" cy="3460093"/>
            <a:chOff x="6960358" y="1937982"/>
            <a:chExt cx="2256901" cy="3460093"/>
          </a:xfrm>
        </p:grpSpPr>
        <p:sp>
          <p:nvSpPr>
            <p:cNvPr id="74" name="Oval 73"/>
            <p:cNvSpPr/>
            <p:nvPr/>
          </p:nvSpPr>
          <p:spPr bwMode="auto">
            <a:xfrm>
              <a:off x="7342496" y="1937982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75" name="Oval 74"/>
            <p:cNvSpPr/>
            <p:nvPr/>
          </p:nvSpPr>
          <p:spPr bwMode="auto">
            <a:xfrm>
              <a:off x="7342496" y="2927573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76" name="Oval 75"/>
            <p:cNvSpPr/>
            <p:nvPr/>
          </p:nvSpPr>
          <p:spPr bwMode="auto">
            <a:xfrm>
              <a:off x="7342496" y="3917164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77" name="Oval 76"/>
            <p:cNvSpPr/>
            <p:nvPr/>
          </p:nvSpPr>
          <p:spPr bwMode="auto">
            <a:xfrm>
              <a:off x="7342496" y="4906756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78" name="Oval 77"/>
            <p:cNvSpPr/>
            <p:nvPr/>
          </p:nvSpPr>
          <p:spPr bwMode="auto">
            <a:xfrm>
              <a:off x="8591037" y="2736765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79" name="Oval 78"/>
            <p:cNvSpPr/>
            <p:nvPr/>
          </p:nvSpPr>
          <p:spPr bwMode="auto">
            <a:xfrm>
              <a:off x="8604685" y="4224370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434672" y="2261138"/>
              <a:ext cx="782587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Dog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8493592" y="3730118"/>
              <a:ext cx="681598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Cat</a:t>
              </a:r>
            </a:p>
          </p:txBody>
        </p:sp>
        <p:cxnSp>
          <p:nvCxnSpPr>
            <p:cNvPr id="82" name="Straight Arrow Connector 81"/>
            <p:cNvCxnSpPr>
              <a:endCxn id="76" idx="2"/>
            </p:cNvCxnSpPr>
            <p:nvPr/>
          </p:nvCxnSpPr>
          <p:spPr bwMode="auto">
            <a:xfrm>
              <a:off x="6960358" y="218364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3" name="Straight Arrow Connector 82"/>
            <p:cNvCxnSpPr/>
            <p:nvPr/>
          </p:nvCxnSpPr>
          <p:spPr bwMode="auto">
            <a:xfrm>
              <a:off x="6961495" y="322428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4" name="Straight Arrow Connector 83"/>
            <p:cNvCxnSpPr/>
            <p:nvPr/>
          </p:nvCxnSpPr>
          <p:spPr bwMode="auto">
            <a:xfrm>
              <a:off x="6960358" y="419191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5" name="Straight Arrow Connector 84"/>
            <p:cNvCxnSpPr/>
            <p:nvPr/>
          </p:nvCxnSpPr>
          <p:spPr bwMode="auto">
            <a:xfrm>
              <a:off x="6960358" y="5181502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6" name="Straight Arrow Connector 85"/>
            <p:cNvCxnSpPr/>
            <p:nvPr/>
          </p:nvCxnSpPr>
          <p:spPr bwMode="auto">
            <a:xfrm flipV="1">
              <a:off x="6974006" y="2236829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7" name="Straight Arrow Connector 86"/>
            <p:cNvCxnSpPr/>
            <p:nvPr/>
          </p:nvCxnSpPr>
          <p:spPr bwMode="auto">
            <a:xfrm flipV="1">
              <a:off x="6974006" y="3300852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8" name="Straight Arrow Connector 87"/>
            <p:cNvCxnSpPr/>
            <p:nvPr/>
          </p:nvCxnSpPr>
          <p:spPr bwMode="auto">
            <a:xfrm flipV="1">
              <a:off x="6974006" y="4271985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9" name="Straight Arrow Connector 88"/>
            <p:cNvCxnSpPr/>
            <p:nvPr/>
          </p:nvCxnSpPr>
          <p:spPr bwMode="auto">
            <a:xfrm>
              <a:off x="6974006" y="286755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0" name="Straight Arrow Connector 89"/>
            <p:cNvCxnSpPr/>
            <p:nvPr/>
          </p:nvCxnSpPr>
          <p:spPr bwMode="auto">
            <a:xfrm>
              <a:off x="6974006" y="3837086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1" name="Straight Arrow Connector 90"/>
            <p:cNvCxnSpPr/>
            <p:nvPr/>
          </p:nvCxnSpPr>
          <p:spPr bwMode="auto">
            <a:xfrm>
              <a:off x="6974006" y="483756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2" name="Straight Arrow Connector 91"/>
            <p:cNvCxnSpPr>
              <a:stCxn id="76" idx="6"/>
              <a:endCxn id="80" idx="2"/>
            </p:cNvCxnSpPr>
            <p:nvPr/>
          </p:nvCxnSpPr>
          <p:spPr bwMode="auto">
            <a:xfrm>
              <a:off x="7833815" y="2183642"/>
              <a:ext cx="757222" cy="798783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3" name="Straight Arrow Connector 92"/>
            <p:cNvCxnSpPr>
              <a:stCxn id="76" idx="6"/>
              <a:endCxn id="81" idx="2"/>
            </p:cNvCxnSpPr>
            <p:nvPr/>
          </p:nvCxnSpPr>
          <p:spPr bwMode="auto">
            <a:xfrm>
              <a:off x="7833815" y="2183642"/>
              <a:ext cx="770870" cy="2286388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4" name="Straight Arrow Connector 93"/>
            <p:cNvCxnSpPr>
              <a:stCxn id="77" idx="6"/>
              <a:endCxn id="80" idx="2"/>
            </p:cNvCxnSpPr>
            <p:nvPr/>
          </p:nvCxnSpPr>
          <p:spPr bwMode="auto">
            <a:xfrm flipV="1">
              <a:off x="7833815" y="2982425"/>
              <a:ext cx="757222" cy="190808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5" name="Straight Arrow Connector 94"/>
            <p:cNvCxnSpPr>
              <a:stCxn id="77" idx="6"/>
              <a:endCxn id="81" idx="2"/>
            </p:cNvCxnSpPr>
            <p:nvPr/>
          </p:nvCxnSpPr>
          <p:spPr bwMode="auto">
            <a:xfrm>
              <a:off x="7833815" y="3173233"/>
              <a:ext cx="770870" cy="1296797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6" name="Straight Arrow Connector 95"/>
            <p:cNvCxnSpPr>
              <a:stCxn id="78" idx="6"/>
              <a:endCxn id="80" idx="2"/>
            </p:cNvCxnSpPr>
            <p:nvPr/>
          </p:nvCxnSpPr>
          <p:spPr bwMode="auto">
            <a:xfrm flipV="1">
              <a:off x="7833815" y="2982425"/>
              <a:ext cx="757222" cy="1180399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7" name="Straight Arrow Connector 96"/>
            <p:cNvCxnSpPr>
              <a:stCxn id="78" idx="6"/>
              <a:endCxn id="81" idx="2"/>
            </p:cNvCxnSpPr>
            <p:nvPr/>
          </p:nvCxnSpPr>
          <p:spPr bwMode="auto">
            <a:xfrm>
              <a:off x="7833815" y="4162824"/>
              <a:ext cx="770870" cy="3072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8" name="Straight Arrow Connector 97"/>
            <p:cNvCxnSpPr>
              <a:stCxn id="79" idx="6"/>
              <a:endCxn id="80" idx="2"/>
            </p:cNvCxnSpPr>
            <p:nvPr/>
          </p:nvCxnSpPr>
          <p:spPr bwMode="auto">
            <a:xfrm flipV="1">
              <a:off x="7833815" y="2982425"/>
              <a:ext cx="757222" cy="2169991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9" name="Straight Arrow Connector 98"/>
            <p:cNvCxnSpPr>
              <a:stCxn id="79" idx="6"/>
              <a:endCxn id="81" idx="2"/>
            </p:cNvCxnSpPr>
            <p:nvPr/>
          </p:nvCxnSpPr>
          <p:spPr bwMode="auto">
            <a:xfrm flipV="1">
              <a:off x="7833815" y="4470030"/>
              <a:ext cx="770870" cy="68238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00" name="Group 99"/>
          <p:cNvGrpSpPr/>
          <p:nvPr/>
        </p:nvGrpSpPr>
        <p:grpSpPr>
          <a:xfrm>
            <a:off x="6960358" y="1935037"/>
            <a:ext cx="2256901" cy="3460093"/>
            <a:chOff x="6960358" y="1937982"/>
            <a:chExt cx="2256901" cy="3460093"/>
          </a:xfrm>
        </p:grpSpPr>
        <p:sp>
          <p:nvSpPr>
            <p:cNvPr id="101" name="Oval 100"/>
            <p:cNvSpPr/>
            <p:nvPr/>
          </p:nvSpPr>
          <p:spPr bwMode="auto">
            <a:xfrm>
              <a:off x="7342496" y="1937982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7342496" y="2927573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3" name="Oval 102"/>
            <p:cNvSpPr/>
            <p:nvPr/>
          </p:nvSpPr>
          <p:spPr bwMode="auto">
            <a:xfrm>
              <a:off x="7342496" y="3917164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4" name="Oval 103"/>
            <p:cNvSpPr/>
            <p:nvPr/>
          </p:nvSpPr>
          <p:spPr bwMode="auto">
            <a:xfrm>
              <a:off x="7342496" y="4906756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8591037" y="2736765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8604685" y="4224370"/>
              <a:ext cx="491319" cy="491319"/>
            </a:xfrm>
            <a:prstGeom prst="ellips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8434672" y="2261138"/>
              <a:ext cx="782587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Dog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8493592" y="3730118"/>
              <a:ext cx="681598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/>
                <a:t>Cat</a:t>
              </a:r>
            </a:p>
          </p:txBody>
        </p:sp>
        <p:cxnSp>
          <p:nvCxnSpPr>
            <p:cNvPr id="109" name="Straight Arrow Connector 108"/>
            <p:cNvCxnSpPr>
              <a:endCxn id="103" idx="2"/>
            </p:cNvCxnSpPr>
            <p:nvPr/>
          </p:nvCxnSpPr>
          <p:spPr bwMode="auto">
            <a:xfrm>
              <a:off x="6960358" y="218364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0" name="Straight Arrow Connector 109"/>
            <p:cNvCxnSpPr/>
            <p:nvPr/>
          </p:nvCxnSpPr>
          <p:spPr bwMode="auto">
            <a:xfrm>
              <a:off x="6961495" y="322428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1" name="Straight Arrow Connector 110"/>
            <p:cNvCxnSpPr/>
            <p:nvPr/>
          </p:nvCxnSpPr>
          <p:spPr bwMode="auto">
            <a:xfrm>
              <a:off x="6960358" y="4191911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2" name="Straight Arrow Connector 111"/>
            <p:cNvCxnSpPr/>
            <p:nvPr/>
          </p:nvCxnSpPr>
          <p:spPr bwMode="auto">
            <a:xfrm>
              <a:off x="6960358" y="5181502"/>
              <a:ext cx="382138" cy="1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3" name="Straight Arrow Connector 112"/>
            <p:cNvCxnSpPr/>
            <p:nvPr/>
          </p:nvCxnSpPr>
          <p:spPr bwMode="auto">
            <a:xfrm flipV="1">
              <a:off x="6974006" y="2236829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4" name="Straight Arrow Connector 113"/>
            <p:cNvCxnSpPr/>
            <p:nvPr/>
          </p:nvCxnSpPr>
          <p:spPr bwMode="auto">
            <a:xfrm flipV="1">
              <a:off x="6974006" y="3300852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5" name="Straight Arrow Connector 114"/>
            <p:cNvCxnSpPr/>
            <p:nvPr/>
          </p:nvCxnSpPr>
          <p:spPr bwMode="auto">
            <a:xfrm flipV="1">
              <a:off x="6974006" y="4271985"/>
              <a:ext cx="378042" cy="244784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6" name="Straight Arrow Connector 115"/>
            <p:cNvCxnSpPr/>
            <p:nvPr/>
          </p:nvCxnSpPr>
          <p:spPr bwMode="auto">
            <a:xfrm>
              <a:off x="6974006" y="286755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7" name="Straight Arrow Connector 116"/>
            <p:cNvCxnSpPr/>
            <p:nvPr/>
          </p:nvCxnSpPr>
          <p:spPr bwMode="auto">
            <a:xfrm>
              <a:off x="6974006" y="3837086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8" name="Straight Arrow Connector 117"/>
            <p:cNvCxnSpPr/>
            <p:nvPr/>
          </p:nvCxnSpPr>
          <p:spPr bwMode="auto">
            <a:xfrm>
              <a:off x="6974006" y="4837565"/>
              <a:ext cx="354842" cy="276506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9" name="Straight Arrow Connector 118"/>
            <p:cNvCxnSpPr>
              <a:stCxn id="103" idx="6"/>
              <a:endCxn id="107" idx="2"/>
            </p:cNvCxnSpPr>
            <p:nvPr/>
          </p:nvCxnSpPr>
          <p:spPr bwMode="auto">
            <a:xfrm>
              <a:off x="7833815" y="2183642"/>
              <a:ext cx="757222" cy="798783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0" name="Straight Arrow Connector 119"/>
            <p:cNvCxnSpPr>
              <a:stCxn id="103" idx="6"/>
              <a:endCxn id="108" idx="2"/>
            </p:cNvCxnSpPr>
            <p:nvPr/>
          </p:nvCxnSpPr>
          <p:spPr bwMode="auto">
            <a:xfrm>
              <a:off x="7833815" y="2183642"/>
              <a:ext cx="770870" cy="2286388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1" name="Straight Arrow Connector 120"/>
            <p:cNvCxnSpPr>
              <a:stCxn id="104" idx="6"/>
              <a:endCxn id="107" idx="2"/>
            </p:cNvCxnSpPr>
            <p:nvPr/>
          </p:nvCxnSpPr>
          <p:spPr bwMode="auto">
            <a:xfrm flipV="1">
              <a:off x="7833815" y="2982425"/>
              <a:ext cx="757222" cy="190808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2" name="Straight Arrow Connector 121"/>
            <p:cNvCxnSpPr>
              <a:stCxn id="104" idx="6"/>
              <a:endCxn id="108" idx="2"/>
            </p:cNvCxnSpPr>
            <p:nvPr/>
          </p:nvCxnSpPr>
          <p:spPr bwMode="auto">
            <a:xfrm>
              <a:off x="7833815" y="3173233"/>
              <a:ext cx="770870" cy="1296797"/>
            </a:xfrm>
            <a:prstGeom prst="straightConnector1">
              <a:avLst/>
            </a:prstGeom>
            <a:noFill/>
            <a:ln w="762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3" name="Straight Arrow Connector 122"/>
            <p:cNvCxnSpPr>
              <a:stCxn id="105" idx="6"/>
              <a:endCxn id="107" idx="2"/>
            </p:cNvCxnSpPr>
            <p:nvPr/>
          </p:nvCxnSpPr>
          <p:spPr bwMode="auto">
            <a:xfrm flipV="1">
              <a:off x="7833815" y="2982425"/>
              <a:ext cx="757222" cy="1180399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4" name="Straight Arrow Connector 123"/>
            <p:cNvCxnSpPr>
              <a:stCxn id="105" idx="6"/>
              <a:endCxn id="108" idx="2"/>
            </p:cNvCxnSpPr>
            <p:nvPr/>
          </p:nvCxnSpPr>
          <p:spPr bwMode="auto">
            <a:xfrm>
              <a:off x="7833815" y="4162824"/>
              <a:ext cx="770870" cy="307206"/>
            </a:xfrm>
            <a:prstGeom prst="straightConnector1">
              <a:avLst/>
            </a:prstGeom>
            <a:noFill/>
            <a:ln w="762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5" name="Straight Arrow Connector 124"/>
            <p:cNvCxnSpPr>
              <a:stCxn id="106" idx="6"/>
              <a:endCxn id="107" idx="2"/>
            </p:cNvCxnSpPr>
            <p:nvPr/>
          </p:nvCxnSpPr>
          <p:spPr bwMode="auto">
            <a:xfrm flipV="1">
              <a:off x="7833815" y="2982425"/>
              <a:ext cx="757222" cy="2169991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6" name="Straight Arrow Connector 125"/>
            <p:cNvCxnSpPr>
              <a:stCxn id="106" idx="6"/>
              <a:endCxn id="108" idx="2"/>
            </p:cNvCxnSpPr>
            <p:nvPr/>
          </p:nvCxnSpPr>
          <p:spPr bwMode="auto">
            <a:xfrm flipV="1">
              <a:off x="7833815" y="4470030"/>
              <a:ext cx="770870" cy="682386"/>
            </a:xfrm>
            <a:prstGeom prst="straightConnector1">
              <a:avLst/>
            </a:prstGeom>
            <a:noFill/>
            <a:ln w="762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127" name="Chevron 126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28" name="Chevron 127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129" name="Chevron 128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30" name="Chevron 129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131" name="Chevron 130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32" name="Chevron 131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15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15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111" y="1496089"/>
            <a:ext cx="2425182" cy="24251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2818" y="3921271"/>
            <a:ext cx="1548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Orange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44583" y="849758"/>
            <a:ext cx="1013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Blue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341610" y="1496089"/>
            <a:ext cx="802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Cat</a:t>
            </a:r>
            <a:endParaRPr lang="en-US" sz="36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74586" y="2831905"/>
            <a:ext cx="315374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729498" y="2005779"/>
            <a:ext cx="3910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How to get to here?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8390" y="1552658"/>
            <a:ext cx="2312043" cy="231204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341610" y="1496089"/>
            <a:ext cx="147546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Cat</a:t>
            </a:r>
          </a:p>
          <a:p>
            <a:r>
              <a:rPr lang="en-US" sz="3600" dirty="0"/>
              <a:t>Typing</a:t>
            </a:r>
          </a:p>
          <a:p>
            <a:r>
              <a:rPr lang="en-US" sz="3600" dirty="0"/>
              <a:t>on </a:t>
            </a:r>
          </a:p>
          <a:p>
            <a:r>
              <a:rPr lang="en-US" sz="3600" dirty="0"/>
              <a:t>Laptop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341610" y="1496089"/>
            <a:ext cx="158819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Cat</a:t>
            </a:r>
          </a:p>
          <a:p>
            <a:r>
              <a:rPr lang="en-US" sz="3600" dirty="0"/>
              <a:t>Typing</a:t>
            </a:r>
          </a:p>
          <a:p>
            <a:r>
              <a:rPr lang="en-US" sz="3600" dirty="0"/>
              <a:t>on </a:t>
            </a:r>
          </a:p>
          <a:p>
            <a:r>
              <a:rPr lang="en-US" sz="3600" dirty="0"/>
              <a:t>Laptop</a:t>
            </a:r>
          </a:p>
          <a:p>
            <a:r>
              <a:rPr lang="en-US" sz="3600" dirty="0"/>
              <a:t>in the</a:t>
            </a:r>
          </a:p>
          <a:p>
            <a:r>
              <a:rPr lang="en-US" sz="3600" dirty="0"/>
              <a:t>Kitchen</a:t>
            </a:r>
          </a:p>
        </p:txBody>
      </p:sp>
      <p:sp>
        <p:nvSpPr>
          <p:cNvPr id="15" name="Chevron 14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6" name="Chevron 15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17" name="Chevron 16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8" name="Chevron 17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19" name="Chevron 18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20" name="Chevron 19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72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complex are these models?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307" y="1419656"/>
            <a:ext cx="2352422" cy="8547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1952" y="798621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Input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3182582" y="1101757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Layers</a:t>
            </a:r>
          </a:p>
        </p:txBody>
      </p:sp>
      <p:sp>
        <p:nvSpPr>
          <p:cNvPr id="8" name="Rectangle 7"/>
          <p:cNvSpPr/>
          <p:nvPr/>
        </p:nvSpPr>
        <p:spPr>
          <a:xfrm>
            <a:off x="5322036" y="1101757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Detection Filter</a:t>
            </a:r>
          </a:p>
          <a:p>
            <a:pPr algn="ctr"/>
            <a:br>
              <a:rPr lang="en-US" dirty="0"/>
            </a:br>
            <a:r>
              <a:rPr lang="en-US" dirty="0"/>
              <a:t>Simple Features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7461490" y="1101757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Detection Filter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Complex Features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600944" y="1101757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Classification</a:t>
            </a:r>
            <a:endParaRPr lang="en-US" dirty="0"/>
          </a:p>
        </p:txBody>
      </p:sp>
      <p:cxnSp>
        <p:nvCxnSpPr>
          <p:cNvPr id="11" name="Straight Arrow Connector 10"/>
          <p:cNvCxnSpPr>
            <a:endCxn id="9" idx="1"/>
          </p:cNvCxnSpPr>
          <p:nvPr/>
        </p:nvCxnSpPr>
        <p:spPr>
          <a:xfrm>
            <a:off x="2887729" y="1847011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027183" y="1847011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166637" y="1847011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9306091" y="1847011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91133" y="609179"/>
            <a:ext cx="162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All Image Pixels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18144" y="609179"/>
            <a:ext cx="1452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Edges/Curves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01771" y="609179"/>
            <a:ext cx="1164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Eyes/Nose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244160" y="609179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Dog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6097" y="3529940"/>
            <a:ext cx="2681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Inception v3</a:t>
            </a:r>
          </a:p>
          <a:p>
            <a:pPr algn="ctr"/>
            <a:r>
              <a:rPr lang="en-US" dirty="0"/>
              <a:t>(Google CNN Architecture)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2785" y="2715512"/>
            <a:ext cx="7577342" cy="2827296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stCxn id="9" idx="2"/>
          </p:cNvCxnSpPr>
          <p:nvPr/>
        </p:nvCxnSpPr>
        <p:spPr>
          <a:xfrm flipH="1">
            <a:off x="3895107" y="2592266"/>
            <a:ext cx="209776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3" idx="2"/>
          </p:cNvCxnSpPr>
          <p:nvPr/>
        </p:nvCxnSpPr>
        <p:spPr>
          <a:xfrm>
            <a:off x="10523245" y="2592266"/>
            <a:ext cx="390203" cy="9376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2"/>
          </p:cNvCxnSpPr>
          <p:nvPr/>
        </p:nvCxnSpPr>
        <p:spPr>
          <a:xfrm flipH="1">
            <a:off x="4637178" y="2592266"/>
            <a:ext cx="1607159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2"/>
          </p:cNvCxnSpPr>
          <p:nvPr/>
        </p:nvCxnSpPr>
        <p:spPr>
          <a:xfrm flipH="1">
            <a:off x="5230912" y="2592266"/>
            <a:ext cx="1013425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2"/>
          </p:cNvCxnSpPr>
          <p:nvPr/>
        </p:nvCxnSpPr>
        <p:spPr>
          <a:xfrm flipH="1">
            <a:off x="5658331" y="2592266"/>
            <a:ext cx="586006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2"/>
          </p:cNvCxnSpPr>
          <p:nvPr/>
        </p:nvCxnSpPr>
        <p:spPr>
          <a:xfrm flipH="1">
            <a:off x="6244336" y="2592266"/>
            <a:ext cx="1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2"/>
          </p:cNvCxnSpPr>
          <p:nvPr/>
        </p:nvCxnSpPr>
        <p:spPr>
          <a:xfrm>
            <a:off x="6244337" y="2592266"/>
            <a:ext cx="479319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2"/>
          </p:cNvCxnSpPr>
          <p:nvPr/>
        </p:nvCxnSpPr>
        <p:spPr>
          <a:xfrm>
            <a:off x="6244337" y="2592266"/>
            <a:ext cx="980474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2" idx="2"/>
          </p:cNvCxnSpPr>
          <p:nvPr/>
        </p:nvCxnSpPr>
        <p:spPr>
          <a:xfrm flipH="1">
            <a:off x="7932717" y="2592266"/>
            <a:ext cx="451074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2"/>
          </p:cNvCxnSpPr>
          <p:nvPr/>
        </p:nvCxnSpPr>
        <p:spPr>
          <a:xfrm>
            <a:off x="8383791" y="2592266"/>
            <a:ext cx="118941" cy="745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2" idx="2"/>
          </p:cNvCxnSpPr>
          <p:nvPr/>
        </p:nvCxnSpPr>
        <p:spPr>
          <a:xfrm>
            <a:off x="8383791" y="2592266"/>
            <a:ext cx="582017" cy="745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2"/>
          </p:cNvCxnSpPr>
          <p:nvPr/>
        </p:nvCxnSpPr>
        <p:spPr>
          <a:xfrm>
            <a:off x="8383791" y="2592266"/>
            <a:ext cx="1112329" cy="6170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2" idx="2"/>
          </p:cNvCxnSpPr>
          <p:nvPr/>
        </p:nvCxnSpPr>
        <p:spPr>
          <a:xfrm>
            <a:off x="8383791" y="2592266"/>
            <a:ext cx="1844601" cy="5250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075856" y="5675352"/>
            <a:ext cx="3853940" cy="52322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Number of Layers = 48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159466" y="5613797"/>
            <a:ext cx="7686720" cy="64633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3600" dirty="0"/>
              <a:t>Number of Parameters = 23,200,000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5" name="Chevron 34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36" name="Chevron 35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37" name="Chevron 36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38" name="Chevron 37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39" name="Chevron 38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40" name="Chevron 39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772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53" y="914401"/>
            <a:ext cx="11140751" cy="4983163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What is a Convolutional Neural Network (CNN)?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Tensorflow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Playground CNN Demo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History of CNN advances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Application of CNNs in Image Analysis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Object Classification (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Tensorflow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for Poets, flower demo)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Object Detection (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Tensorbox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 locating mosquito breeding grounds)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Real time object detection (YOLO TED talk)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3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Training data headaches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video to capture training data more easily</a:t>
            </a: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Cautionary Notes</a:t>
            </a: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hevron 4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6" name="Chevron 5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4351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CNN Advances (Early)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039660"/>
            <a:ext cx="10515600" cy="5260932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1943 </a:t>
            </a:r>
            <a:r>
              <a:rPr lang="mr-IN" sz="2400" dirty="0"/>
              <a:t>–</a:t>
            </a:r>
            <a:r>
              <a:rPr lang="en-US" sz="2400" dirty="0"/>
              <a:t> Model an algorithm on human neurons</a:t>
            </a:r>
          </a:p>
          <a:p>
            <a:endParaRPr lang="en-US" sz="2400" dirty="0"/>
          </a:p>
          <a:p>
            <a:r>
              <a:rPr lang="en-US" sz="2400" dirty="0"/>
              <a:t>1970s/80s</a:t>
            </a:r>
          </a:p>
          <a:p>
            <a:pPr lvl="1"/>
            <a:r>
              <a:rPr lang="en-US" sz="2000" dirty="0"/>
              <a:t>Computers gaining broad acceptance, but computational speed still too slow</a:t>
            </a:r>
          </a:p>
          <a:p>
            <a:endParaRPr lang="en-US" sz="2400" dirty="0"/>
          </a:p>
          <a:p>
            <a:r>
              <a:rPr lang="en-US" sz="2400" dirty="0"/>
              <a:t>1990 - Yann </a:t>
            </a:r>
            <a:r>
              <a:rPr lang="en-US" sz="2400" dirty="0" err="1"/>
              <a:t>Lecun</a:t>
            </a:r>
            <a:r>
              <a:rPr lang="en-US" sz="2400" dirty="0"/>
              <a:t> (Bell Labs, now at Facebook)</a:t>
            </a:r>
            <a:endParaRPr lang="en-US" sz="2000" dirty="0"/>
          </a:p>
          <a:p>
            <a:pPr lvl="1"/>
            <a:r>
              <a:rPr lang="en-US" sz="2000" dirty="0"/>
              <a:t>Number recognition using </a:t>
            </a:r>
            <a:r>
              <a:rPr lang="en-US" sz="2000" b="1" dirty="0" err="1"/>
              <a:t>LeNet</a:t>
            </a:r>
            <a:r>
              <a:rPr lang="en-US" sz="2000" dirty="0"/>
              <a:t> (first CNN application)</a:t>
            </a:r>
          </a:p>
          <a:p>
            <a:pPr lvl="1"/>
            <a:r>
              <a:rPr lang="en-US" sz="2000" dirty="0"/>
              <a:t>Big Data?  60,000 hand written post office zip code samples</a:t>
            </a:r>
          </a:p>
          <a:p>
            <a:endParaRPr lang="en-US" sz="2400" dirty="0"/>
          </a:p>
          <a:p>
            <a:r>
              <a:rPr lang="en-US" sz="2400" dirty="0"/>
              <a:t>2006 - Geoff Hinton (Univ. of Toronto, now at Google)</a:t>
            </a:r>
            <a:endParaRPr lang="en-US" sz="2200" dirty="0"/>
          </a:p>
          <a:p>
            <a:pPr lvl="1"/>
            <a:r>
              <a:rPr lang="en-US" sz="2000" dirty="0"/>
              <a:t>Stacked several shallow networks together </a:t>
            </a:r>
            <a:r>
              <a:rPr lang="en-US" sz="2000" dirty="0">
                <a:sym typeface="Wingdings"/>
              </a:rPr>
              <a:t> First “Deep Network” (4-8 layers)</a:t>
            </a:r>
          </a:p>
          <a:p>
            <a:endParaRPr lang="en-US" sz="2400" dirty="0"/>
          </a:p>
          <a:p>
            <a:r>
              <a:rPr lang="en-US" sz="2400" dirty="0"/>
              <a:t>2009 - Geoff Hinton</a:t>
            </a:r>
          </a:p>
          <a:p>
            <a:pPr lvl="1"/>
            <a:r>
              <a:rPr lang="en-US" sz="2100" dirty="0"/>
              <a:t>Trained voice recognition network in &lt;3 weeks</a:t>
            </a:r>
          </a:p>
          <a:p>
            <a:pPr lvl="1"/>
            <a:r>
              <a:rPr lang="en-US" sz="2100" dirty="0"/>
              <a:t>Matched decades-to-build state of the art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18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Chevron 5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1" name="Chevron 10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168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CNN Advances (Recent)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152395"/>
            <a:ext cx="10515600" cy="5024568"/>
          </a:xfrm>
        </p:spPr>
        <p:txBody>
          <a:bodyPr>
            <a:normAutofit fontScale="55000" lnSpcReduction="20000"/>
          </a:bodyPr>
          <a:lstStyle/>
          <a:p>
            <a:r>
              <a:rPr lang="en-US" sz="3600" dirty="0"/>
              <a:t>2011 - </a:t>
            </a:r>
          </a:p>
          <a:p>
            <a:pPr lvl="1"/>
            <a:r>
              <a:rPr lang="en-US" sz="3200" dirty="0"/>
              <a:t>For image recognition, typical networks were shallow (~4 layers)</a:t>
            </a:r>
          </a:p>
          <a:p>
            <a:endParaRPr lang="en-US" sz="3600" dirty="0"/>
          </a:p>
          <a:p>
            <a:r>
              <a:rPr lang="en-US" sz="3600" dirty="0"/>
              <a:t>2012 </a:t>
            </a:r>
            <a:r>
              <a:rPr lang="mr-IN" sz="3600" dirty="0"/>
              <a:t>–</a:t>
            </a:r>
            <a:r>
              <a:rPr lang="en-US" sz="3600" dirty="0"/>
              <a:t> Geoff Hinton (again)</a:t>
            </a:r>
          </a:p>
          <a:p>
            <a:pPr lvl="1"/>
            <a:r>
              <a:rPr lang="en-US" sz="3200" dirty="0" err="1"/>
              <a:t>AlexNet</a:t>
            </a:r>
            <a:r>
              <a:rPr lang="en-US" sz="3200" dirty="0"/>
              <a:t>, 8 layers</a:t>
            </a:r>
          </a:p>
          <a:p>
            <a:pPr lvl="1"/>
            <a:r>
              <a:rPr lang="en-US" sz="3200" dirty="0"/>
              <a:t>Major image analysis breakthrough</a:t>
            </a:r>
          </a:p>
          <a:p>
            <a:pPr lvl="1"/>
            <a:r>
              <a:rPr lang="en-US" sz="3200" dirty="0"/>
              <a:t>Huge leap for CNNs. Python based. GPU trained.</a:t>
            </a:r>
          </a:p>
          <a:p>
            <a:endParaRPr lang="en-US" sz="3600" dirty="0"/>
          </a:p>
          <a:p>
            <a:r>
              <a:rPr lang="en-US" sz="3600" dirty="0"/>
              <a:t>2014</a:t>
            </a:r>
          </a:p>
          <a:p>
            <a:pPr lvl="1"/>
            <a:r>
              <a:rPr lang="en-US" sz="3200" dirty="0"/>
              <a:t>22 layers </a:t>
            </a:r>
            <a:r>
              <a:rPr lang="mr-IN" sz="3200" dirty="0"/>
              <a:t>–</a:t>
            </a:r>
            <a:r>
              <a:rPr lang="en-US" sz="3200" dirty="0"/>
              <a:t> Inception v1 (</a:t>
            </a:r>
            <a:r>
              <a:rPr lang="en-US" sz="3200" dirty="0" err="1"/>
              <a:t>GoogLeNet</a:t>
            </a:r>
            <a:r>
              <a:rPr lang="en-US" sz="3200" dirty="0"/>
              <a:t>)</a:t>
            </a:r>
          </a:p>
          <a:p>
            <a:endParaRPr lang="en-US" sz="3600" dirty="0"/>
          </a:p>
          <a:p>
            <a:r>
              <a:rPr lang="en-US" sz="3600" dirty="0"/>
              <a:t>2015</a:t>
            </a:r>
          </a:p>
          <a:p>
            <a:pPr lvl="1"/>
            <a:r>
              <a:rPr lang="en-US" sz="3200" dirty="0"/>
              <a:t>48 Layers </a:t>
            </a:r>
            <a:r>
              <a:rPr lang="mr-IN" sz="3200" dirty="0"/>
              <a:t>–</a:t>
            </a:r>
            <a:r>
              <a:rPr lang="en-US" sz="3200" dirty="0"/>
              <a:t> Inception v3</a:t>
            </a:r>
          </a:p>
          <a:p>
            <a:pPr lvl="1"/>
            <a:r>
              <a:rPr lang="en-US" sz="3200" dirty="0"/>
              <a:t>152 Layers </a:t>
            </a:r>
            <a:r>
              <a:rPr lang="mr-IN" sz="3200" dirty="0"/>
              <a:t>–</a:t>
            </a:r>
            <a:r>
              <a:rPr lang="en-US" sz="3200" dirty="0"/>
              <a:t> </a:t>
            </a:r>
            <a:r>
              <a:rPr lang="en-US" sz="3200" dirty="0" err="1"/>
              <a:t>ResNet</a:t>
            </a:r>
            <a:endParaRPr lang="en-US" sz="3200" dirty="0"/>
          </a:p>
          <a:p>
            <a:endParaRPr lang="en-US" sz="3400" dirty="0"/>
          </a:p>
          <a:p>
            <a:r>
              <a:rPr lang="en-US" sz="3400" dirty="0"/>
              <a:t>2017</a:t>
            </a:r>
          </a:p>
          <a:p>
            <a:pPr lvl="1"/>
            <a:r>
              <a:rPr lang="en-US" sz="3200" dirty="0" err="1"/>
              <a:t>Tensorflow</a:t>
            </a:r>
            <a:r>
              <a:rPr lang="en-US" sz="3200" dirty="0"/>
              <a:t> libraries open-sourced by Google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19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Chevron 5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1" name="Chevron 10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71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Sooooo</a:t>
            </a:r>
            <a:r>
              <a:rPr lang="en-US" dirty="0"/>
              <a:t> complicated</a:t>
            </a:r>
            <a:r>
              <a:rPr lang="mr-IN" dirty="0"/>
              <a:t>…</a:t>
            </a:r>
            <a:r>
              <a:rPr lang="en-US" dirty="0"/>
              <a:t>. do I REALLY need to care???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48198" y="1626920"/>
            <a:ext cx="6316153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/>
              <a:t>YES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10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462" y="2787020"/>
            <a:ext cx="10033202" cy="3217599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2729948" y="5242314"/>
            <a:ext cx="914400" cy="950111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462" y="2787020"/>
            <a:ext cx="10213076" cy="321759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2729948" y="3379304"/>
            <a:ext cx="914400" cy="1417983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key advance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3002"/>
            <a:ext cx="10972800" cy="1522474"/>
          </a:xfrm>
        </p:spPr>
        <p:txBody>
          <a:bodyPr>
            <a:normAutofit/>
          </a:bodyPr>
          <a:lstStyle/>
          <a:p>
            <a:r>
              <a:rPr lang="en-US" sz="3600" dirty="0"/>
              <a:t>Retraining the last layer is all that is needed for basic human recognizable objects</a:t>
            </a:r>
          </a:p>
          <a:p>
            <a:endParaRPr lang="en-US" sz="3600" dirty="0"/>
          </a:p>
          <a:p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20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462" y="2674647"/>
            <a:ext cx="10213076" cy="381075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00396" y="5831018"/>
            <a:ext cx="9765815" cy="52322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ImageNet trained weights for Inception </a:t>
            </a:r>
            <a:r>
              <a:rPr lang="en-US" sz="2800"/>
              <a:t>v3 are downloadable</a:t>
            </a:r>
            <a:endParaRPr lang="en-US" sz="2800" dirty="0"/>
          </a:p>
        </p:txBody>
      </p:sp>
      <p:sp>
        <p:nvSpPr>
          <p:cNvPr id="10" name="Oval 9"/>
          <p:cNvSpPr/>
          <p:nvPr/>
        </p:nvSpPr>
        <p:spPr bwMode="auto">
          <a:xfrm>
            <a:off x="968612" y="2654500"/>
            <a:ext cx="9871664" cy="2898163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10615683" y="3634407"/>
            <a:ext cx="862083" cy="907776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13" name="Chevron 12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4" name="Chevron 13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15" name="Chevron 14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6" name="Chevron 15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17" name="Chevron 16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8" name="Chevron 17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788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7" grpId="0" animBg="1"/>
      <p:bldP spid="7" grpId="1" animBg="1"/>
      <p:bldP spid="11" grpId="0" animBg="1"/>
      <p:bldP spid="10" grpId="0" animBg="1"/>
      <p:bldP spid="10" grpId="1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000" dirty="0"/>
              <a:t>Computational platform </a:t>
            </a:r>
            <a:r>
              <a:rPr lang="en-US" sz="4000" dirty="0">
                <a:sym typeface="Wingdings"/>
              </a:rPr>
              <a:t> </a:t>
            </a:r>
            <a:r>
              <a:rPr lang="en-US" sz="4000" dirty="0" err="1">
                <a:sym typeface="Wingdings"/>
              </a:rPr>
              <a:t>Tensorflow</a:t>
            </a:r>
            <a:endParaRPr lang="en-US" sz="4000" dirty="0">
              <a:sym typeface="Wingdings"/>
            </a:endParaRPr>
          </a:p>
          <a:p>
            <a:endParaRPr lang="en-US" sz="4000" dirty="0">
              <a:sym typeface="Wingdings"/>
            </a:endParaRPr>
          </a:p>
          <a:p>
            <a:r>
              <a:rPr lang="en-US" sz="4000" dirty="0">
                <a:sym typeface="Wingdings"/>
              </a:rPr>
              <a:t>Model architecture  Inception_v3 structure</a:t>
            </a:r>
          </a:p>
          <a:p>
            <a:endParaRPr lang="en-US" sz="4000" dirty="0">
              <a:sym typeface="Wingdings"/>
            </a:endParaRPr>
          </a:p>
          <a:p>
            <a:r>
              <a:rPr lang="en-US" sz="4000" dirty="0">
                <a:sym typeface="Wingdings"/>
              </a:rPr>
              <a:t>ImageNet pre-trained weights</a:t>
            </a:r>
          </a:p>
          <a:p>
            <a:endParaRPr lang="en-US" sz="4000" dirty="0">
              <a:sym typeface="Wingdings"/>
            </a:endParaRPr>
          </a:p>
          <a:p>
            <a:r>
              <a:rPr lang="en-US" sz="4000" dirty="0"/>
              <a:t>Python scripts to handle the retraining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hevron 4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6" name="Chevron 5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0860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53" y="914401"/>
            <a:ext cx="11140751" cy="4983163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What is a Convolutional Neural Network (CNN)?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Tensorflow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Playground CNN Demo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History of CNN advances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tx1"/>
              </a:buClr>
            </a:pPr>
            <a:r>
              <a:rPr lang="en-US" sz="2800" dirty="0"/>
              <a:t>Application of CNNs in Image Analysis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Object Classification (</a:t>
            </a:r>
            <a:r>
              <a:rPr lang="en-US" sz="2400" dirty="0" err="1"/>
              <a:t>Tensorflow</a:t>
            </a:r>
            <a:r>
              <a:rPr lang="en-US" sz="2400" dirty="0"/>
              <a:t> for Poets, flower demo)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Object Detection (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Tensorbox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 locating mosquito breeding grounds)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Real time object detection (YOLO TED talk)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3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Training data headaches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video to capture training data more easily</a:t>
            </a: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Cautionary Notes</a:t>
            </a: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hevron 4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6" name="Chevron 5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393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CNNs in Image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23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5749" y="2479341"/>
            <a:ext cx="8200503" cy="200849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146132" y="2031854"/>
            <a:ext cx="1697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/>
              <a:t>Classification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4059661" y="1724078"/>
            <a:ext cx="1782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Classification</a:t>
            </a:r>
          </a:p>
          <a:p>
            <a:pPr algn="ctr"/>
            <a:r>
              <a:rPr lang="en-US" sz="2000" dirty="0"/>
              <a:t>&amp; Localization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937242" y="2031854"/>
            <a:ext cx="20794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/>
              <a:t>Object Detection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8200934" y="1724078"/>
            <a:ext cx="17668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Instance</a:t>
            </a:r>
          </a:p>
          <a:p>
            <a:pPr algn="ctr"/>
            <a:r>
              <a:rPr lang="en-US" sz="2000" dirty="0"/>
              <a:t>Segmentation</a:t>
            </a:r>
          </a:p>
        </p:txBody>
      </p:sp>
      <p:sp>
        <p:nvSpPr>
          <p:cNvPr id="18" name="Chevron 17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9" name="Chevron 18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20" name="Chevron 19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21" name="Chevron 20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22" name="Chevron 21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23" name="Chevron 22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024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CNNs in Image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24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5749" y="2479343"/>
            <a:ext cx="8200503" cy="200849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146132" y="2031856"/>
            <a:ext cx="1697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/>
              <a:t>Classification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4059661" y="1724080"/>
            <a:ext cx="1782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Classification</a:t>
            </a:r>
          </a:p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&amp; Localization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937242" y="2031856"/>
            <a:ext cx="20794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/>
              <a:t>Object Detection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8200934" y="1724080"/>
            <a:ext cx="17668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Instance</a:t>
            </a:r>
          </a:p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Segmentation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 cstate="email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7852" y="2479343"/>
            <a:ext cx="1937982" cy="200849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 cstate="email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38531" y="2479343"/>
            <a:ext cx="2157720" cy="2008496"/>
          </a:xfrm>
          <a:prstGeom prst="rect">
            <a:avLst/>
          </a:prstGeom>
        </p:spPr>
      </p:pic>
      <p:sp>
        <p:nvSpPr>
          <p:cNvPr id="20" name="Chevron 19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21" name="Chevron 20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22" name="Chevron 21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23" name="Chevron 22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24" name="Chevron 23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25" name="Chevron 24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80413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/>
              <a:t>Original Demo from Google:</a:t>
            </a:r>
            <a:br>
              <a:rPr lang="en-US" sz="3200" dirty="0"/>
            </a:br>
            <a:br>
              <a:rPr lang="en-US" sz="3200" dirty="0"/>
            </a:br>
            <a:r>
              <a:rPr lang="en-US" sz="2400" dirty="0">
                <a:hlinkClick r:id="rId3"/>
              </a:rPr>
              <a:t>https://codelabs.developers.google.com/codelabs/tensorflow-for-poets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 err="1"/>
              <a:t>Jupyter</a:t>
            </a:r>
            <a:r>
              <a:rPr lang="en-US" sz="3200" dirty="0"/>
              <a:t> Notebook Demo:</a:t>
            </a:r>
            <a:br>
              <a:rPr lang="en-US" sz="3200" dirty="0"/>
            </a:br>
            <a:br>
              <a:rPr lang="en-US" sz="3200" dirty="0"/>
            </a:br>
            <a:r>
              <a:rPr lang="en-US" dirty="0">
                <a:hlinkClick r:id="rId4"/>
              </a:rPr>
              <a:t>http://localhost:8888/notebooks/Image_Classification_Tensorflow_for_Poets.ipynb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My notebooks available for download at GitHub</a:t>
            </a:r>
            <a:br>
              <a:rPr lang="en-US" sz="3200" dirty="0"/>
            </a:br>
            <a:br>
              <a:rPr lang="en-US" sz="3200" dirty="0"/>
            </a:br>
            <a:r>
              <a:rPr lang="en-US" sz="2800" dirty="0" err="1"/>
              <a:t>git</a:t>
            </a:r>
            <a:r>
              <a:rPr lang="en-US" sz="2800" dirty="0"/>
              <a:t> clone https://</a:t>
            </a:r>
            <a:r>
              <a:rPr lang="en-US" sz="2800" dirty="0" err="1"/>
              <a:t>github.com</a:t>
            </a:r>
            <a:r>
              <a:rPr lang="en-US" sz="2800" dirty="0"/>
              <a:t>/</a:t>
            </a:r>
            <a:r>
              <a:rPr lang="en-US" sz="2800" dirty="0" err="1"/>
              <a:t>epreble</a:t>
            </a:r>
            <a:r>
              <a:rPr lang="en-US" sz="2800" dirty="0"/>
              <a:t>/</a:t>
            </a:r>
            <a:r>
              <a:rPr lang="en-US" sz="2800" dirty="0" err="1"/>
              <a:t>ncsu_iaa_cnn_guest_lecture.git</a:t>
            </a:r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25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Chevron 6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11" name="Chevron 10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2" name="Chevron 11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051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53" y="914401"/>
            <a:ext cx="11140751" cy="4983163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What is a Convolutional Neural Network (CNN)?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Tensorflow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Playground CNN Demo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History of CNN advances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tx1"/>
              </a:buClr>
            </a:pPr>
            <a:r>
              <a:rPr lang="en-US" sz="2800" dirty="0"/>
              <a:t>Application of CNNs in Image Analysis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Object Classification (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Tensorflow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for Poets, flower demo)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Object Detection (</a:t>
            </a:r>
            <a:r>
              <a:rPr lang="en-US" sz="2400" dirty="0" err="1"/>
              <a:t>Tensorbox</a:t>
            </a:r>
            <a:r>
              <a:rPr lang="en-US" sz="2400" dirty="0"/>
              <a:t>, locating mosquito breeding grounds)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Real time object detection (YOLO TED talk)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3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Training data headaches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video to capture training data more easily</a:t>
            </a: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Cautionary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hevron 4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6" name="Chevron 5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2202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Applications of Object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200" dirty="0"/>
              <a:t>Autonomous driving </a:t>
            </a:r>
            <a:r>
              <a:rPr lang="mr-IN" sz="3200" dirty="0"/>
              <a:t>–</a:t>
            </a:r>
            <a:r>
              <a:rPr lang="en-US" sz="3200" dirty="0"/>
              <a:t> </a:t>
            </a:r>
            <a:r>
              <a:rPr lang="en-US" sz="3000" dirty="0"/>
              <a:t>All driving context objects</a:t>
            </a:r>
          </a:p>
          <a:p>
            <a:endParaRPr lang="en-US" sz="3200" dirty="0"/>
          </a:p>
          <a:p>
            <a:r>
              <a:rPr lang="en-US" sz="3200" dirty="0"/>
              <a:t>Manufacturing </a:t>
            </a:r>
            <a:r>
              <a:rPr lang="mr-IN" sz="3200" dirty="0"/>
              <a:t>–</a:t>
            </a:r>
            <a:r>
              <a:rPr lang="en-US" sz="3200" dirty="0"/>
              <a:t> Anomaly detection for quality control</a:t>
            </a:r>
          </a:p>
          <a:p>
            <a:endParaRPr lang="en-US" sz="3200" dirty="0"/>
          </a:p>
          <a:p>
            <a:r>
              <a:rPr lang="en-US" sz="3200" dirty="0"/>
              <a:t>Face recognition </a:t>
            </a:r>
            <a:r>
              <a:rPr lang="mr-IN" sz="3200" dirty="0"/>
              <a:t>–</a:t>
            </a:r>
            <a:r>
              <a:rPr lang="en-US" sz="3200" dirty="0"/>
              <a:t> Customer or friend identification</a:t>
            </a:r>
          </a:p>
          <a:p>
            <a:endParaRPr lang="en-US" sz="3200" dirty="0"/>
          </a:p>
          <a:p>
            <a:r>
              <a:rPr lang="en-US" sz="3200" dirty="0"/>
              <a:t>People counting </a:t>
            </a:r>
            <a:r>
              <a:rPr lang="mr-IN" sz="3200" dirty="0"/>
              <a:t>–</a:t>
            </a:r>
            <a:r>
              <a:rPr lang="en-US" sz="3200" dirty="0"/>
              <a:t> Store visitor or crowd counting</a:t>
            </a:r>
          </a:p>
          <a:p>
            <a:endParaRPr lang="en-US" sz="3200" dirty="0"/>
          </a:p>
          <a:p>
            <a:r>
              <a:rPr lang="en-US" sz="3200" dirty="0"/>
              <a:t>Online image censoring </a:t>
            </a:r>
            <a:r>
              <a:rPr lang="mr-IN" sz="3200" dirty="0"/>
              <a:t>–</a:t>
            </a:r>
            <a:r>
              <a:rPr lang="en-US" sz="3200" dirty="0"/>
              <a:t> Nudity, violence, contraband detection</a:t>
            </a:r>
          </a:p>
          <a:p>
            <a:endParaRPr lang="en-US" sz="3200" dirty="0"/>
          </a:p>
          <a:p>
            <a:r>
              <a:rPr lang="en-US" sz="3200" dirty="0"/>
              <a:t>Security </a:t>
            </a:r>
            <a:r>
              <a:rPr lang="mr-IN" sz="3200" dirty="0"/>
              <a:t>–</a:t>
            </a:r>
            <a:r>
              <a:rPr lang="en-US" sz="3200" dirty="0"/>
              <a:t> Automated detection of weapons, intruders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hevron 4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6" name="Chevron 5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390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139" y="1992574"/>
            <a:ext cx="6544276" cy="33963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7139" y="1513954"/>
            <a:ext cx="6530453" cy="43536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3"/>
          <a:stretch/>
        </p:blipFill>
        <p:spPr>
          <a:xfrm>
            <a:off x="5090614" y="2271370"/>
            <a:ext cx="6400799" cy="28979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</a:t>
            </a:r>
            <a:r>
              <a:rPr lang="mr-IN" dirty="0"/>
              <a:t>–</a:t>
            </a:r>
            <a:r>
              <a:rPr lang="en-US" dirty="0"/>
              <a:t> RTI Use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3001"/>
            <a:ext cx="4337539" cy="4983163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Mosquito breeding site identification in Guatemala</a:t>
            </a:r>
          </a:p>
          <a:p>
            <a:endParaRPr lang="en-US" sz="3200" dirty="0"/>
          </a:p>
          <a:p>
            <a:r>
              <a:rPr lang="en-US" sz="3200" dirty="0"/>
              <a:t>Current Solution</a:t>
            </a:r>
          </a:p>
          <a:p>
            <a:pPr lvl="1"/>
            <a:r>
              <a:rPr lang="en-US" sz="3000" dirty="0"/>
              <a:t>Walking teams</a:t>
            </a:r>
          </a:p>
          <a:p>
            <a:endParaRPr lang="en-US" sz="3200" dirty="0"/>
          </a:p>
          <a:p>
            <a:r>
              <a:rPr lang="en-US" sz="3200" dirty="0"/>
              <a:t>Desired Solution</a:t>
            </a:r>
          </a:p>
          <a:p>
            <a:pPr lvl="1"/>
            <a:r>
              <a:rPr lang="en-US" sz="3000" dirty="0"/>
              <a:t>Target map assists walking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28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6149" y="2006221"/>
            <a:ext cx="5891370" cy="33931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23130" y="2269095"/>
            <a:ext cx="4612944" cy="2897944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7342498" y="2982327"/>
            <a:ext cx="259306" cy="27305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9460176" y="3216613"/>
            <a:ext cx="259306" cy="27305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  <p:sp>
        <p:nvSpPr>
          <p:cNvPr id="13" name="Chevron 12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4" name="Chevron 13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15" name="Chevron 14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6" name="Chevron 15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17" name="Chevron 16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8" name="Chevron 17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467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53" y="914401"/>
            <a:ext cx="11140751" cy="4983163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What is a Convolutional Neural Network (CNN)?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Tensorflow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Playground CNN Demo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History of CNN advances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tx1"/>
              </a:buClr>
            </a:pPr>
            <a:r>
              <a:rPr lang="en-US" sz="2800" dirty="0"/>
              <a:t>Application of CNNs in Image Analysis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Object Classification (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Tensorflow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for Poets, flower demo)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Object Detection (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Tensorbox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 locating mosquito breeding grounds)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Real time object detection (YOLO TED talk)</a:t>
            </a:r>
            <a:endParaRPr lang="en-US" sz="2800" dirty="0"/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3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Training data headaches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video to capture training data more easily</a:t>
            </a: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Cautionary Notes</a:t>
            </a: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29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hevron 4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6" name="Chevron 5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5128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Jobs likely to be displaced by automation (esp. Neural Networks)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2903" y="612647"/>
            <a:ext cx="9586196" cy="62076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2647"/>
            <a:ext cx="1050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Bloomberg</a:t>
            </a:r>
            <a:br>
              <a:rPr lang="en-US" sz="1400" dirty="0"/>
            </a:br>
            <a:r>
              <a:rPr lang="en-US" sz="1400" dirty="0"/>
              <a:t>7/2017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3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6077" y="612407"/>
            <a:ext cx="2399848" cy="52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33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 computer learns to recognize objects instantly | Joseph </a:t>
            </a:r>
            <a:r>
              <a:rPr lang="en-US" dirty="0" err="1"/>
              <a:t>Redmon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800" dirty="0"/>
              <a:t>YOLO TED talk</a:t>
            </a:r>
            <a:br>
              <a:rPr lang="en-US" dirty="0"/>
            </a:br>
            <a:br>
              <a:rPr lang="en-US" dirty="0"/>
            </a:br>
            <a:r>
              <a:rPr lang="en-US" sz="1800" dirty="0">
                <a:hlinkClick r:id="rId3"/>
              </a:rPr>
              <a:t>https://www.youtube.com/watch?v=Cgxsv1riJhI&amp;t=1s</a:t>
            </a:r>
            <a:endParaRPr lang="en-US" sz="18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30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hevron 4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6" name="Chevron 5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0600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53" y="914401"/>
            <a:ext cx="11140751" cy="4983163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What is a Convolutional Neural Network (CNN)?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Tensorflow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Playground CNN Demo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History of CNN advances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Application of CNNs in Image Analysis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Object Classification (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Tensorflow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for Poets, flower demo)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Object Detection (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Tensorbox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 locating mosquito breeding grounds)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Real time object detection (YOLO TED talk)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3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tx1"/>
              </a:buClr>
            </a:pPr>
            <a:r>
              <a:rPr lang="en-US" sz="2800" dirty="0"/>
              <a:t>Training data headaches</a:t>
            </a:r>
          </a:p>
          <a:p>
            <a:pPr lvl="1">
              <a:buClr>
                <a:schemeClr val="tx1"/>
              </a:buClr>
            </a:pPr>
            <a:r>
              <a:rPr lang="en-US" sz="2400" dirty="0"/>
              <a:t>Using video to capture training data more easily</a:t>
            </a: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Cautionary Notes</a:t>
            </a: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31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hevron 4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6" name="Chevron 5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56108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Organizing Image Training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3001"/>
            <a:ext cx="4808561" cy="4983163"/>
          </a:xfrm>
        </p:spPr>
        <p:txBody>
          <a:bodyPr/>
          <a:lstStyle/>
          <a:p>
            <a:r>
              <a:rPr lang="en-US" sz="2800" dirty="0"/>
              <a:t>Can be VERY time consuming.</a:t>
            </a:r>
          </a:p>
          <a:p>
            <a:pPr lvl="1"/>
            <a:r>
              <a:rPr lang="en-US" sz="2600" dirty="0"/>
              <a:t>Data science 80/20 rule</a:t>
            </a:r>
          </a:p>
          <a:p>
            <a:endParaRPr lang="en-US" sz="2800" dirty="0"/>
          </a:p>
          <a:p>
            <a:r>
              <a:rPr lang="en-US" sz="2800" dirty="0"/>
              <a:t>Object Detection Requires:</a:t>
            </a:r>
          </a:p>
          <a:p>
            <a:pPr lvl="1"/>
            <a:r>
              <a:rPr lang="en-US" sz="2400" dirty="0"/>
              <a:t>Images</a:t>
            </a:r>
          </a:p>
          <a:p>
            <a:pPr lvl="1"/>
            <a:r>
              <a:rPr lang="en-US" sz="2400" dirty="0"/>
              <a:t>Object class bounding boxes</a:t>
            </a:r>
          </a:p>
          <a:p>
            <a:pPr lvl="1"/>
            <a:r>
              <a:rPr lang="en-US" sz="2400" dirty="0"/>
              <a:t>Different input file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32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33816" y="1143001"/>
            <a:ext cx="2142698" cy="177421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833816" y="3094631"/>
            <a:ext cx="2142698" cy="1774210"/>
            <a:chOff x="7833816" y="3094631"/>
            <a:chExt cx="2142698" cy="177421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33816" y="3094631"/>
              <a:ext cx="2142698" cy="177421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 bwMode="auto">
            <a:xfrm>
              <a:off x="8447965" y="3138985"/>
              <a:ext cx="1009934" cy="1729856"/>
            </a:xfrm>
            <a:prstGeom prst="rect">
              <a:avLst/>
            </a:prstGeom>
            <a:noFill/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1" charset="-128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824785" y="5046261"/>
            <a:ext cx="4256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Image1, Cat, 100, 0, 200, 200</a:t>
            </a:r>
          </a:p>
        </p:txBody>
      </p:sp>
      <p:sp>
        <p:nvSpPr>
          <p:cNvPr id="13" name="Chevron 12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4" name="Chevron 13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15" name="Chevron 14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6" name="Chevron 15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17" name="Chevron 16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8" name="Chevron 17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010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images can be very busy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33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6048" y="1214148"/>
            <a:ext cx="5080000" cy="48408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7106" y="1130216"/>
            <a:ext cx="5008728" cy="50087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7106" y="1130216"/>
            <a:ext cx="5008728" cy="5022377"/>
          </a:xfrm>
          <a:prstGeom prst="rect">
            <a:avLst/>
          </a:prstGeom>
        </p:spPr>
      </p:pic>
      <p:sp>
        <p:nvSpPr>
          <p:cNvPr id="8" name="Chevron 7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1" name="Chevron 10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12" name="Chevron 11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3" name="Chevron 12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109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idea!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Use Video &amp; Object Tracking to generate lots of training images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Demo </a:t>
            </a:r>
            <a:r>
              <a:rPr lang="en-US" sz="2800" dirty="0" err="1"/>
              <a:t>Object_Tracker_for_Video.py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34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hevron 4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6" name="Chevron 5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60251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53" y="914401"/>
            <a:ext cx="11140751" cy="4983163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What is a Convolutional Neural Network (CNN)?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Tensorflow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Playground CNN Demo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History of CNN advances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Application of CNNs in Image Analysis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Object Classification (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Tensorflow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for Poets, flower demo)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Object Detection (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Tensorbox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 locating mosquito breeding grounds)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Real time object detection (YOLO TED talk)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3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Training data headaches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video to capture training data more easily</a:t>
            </a: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tx1"/>
              </a:buClr>
            </a:pPr>
            <a:r>
              <a:rPr lang="en-US" sz="2800" dirty="0"/>
              <a:t>Cautionary Notes</a:t>
            </a: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35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hevron 4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6" name="Chevron 5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18741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Gartner Hype Cycle for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36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0952" y="692551"/>
            <a:ext cx="6810098" cy="5761343"/>
          </a:xfrm>
          <a:prstGeom prst="rect">
            <a:avLst/>
          </a:prstGeom>
        </p:spPr>
      </p:pic>
      <p:sp>
        <p:nvSpPr>
          <p:cNvPr id="6" name="Chevron 5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1" name="Chevron 10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6832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What if a flower classification model is better at roses than tulips?</a:t>
            </a:r>
          </a:p>
          <a:p>
            <a:endParaRPr lang="en-US" sz="2800" dirty="0"/>
          </a:p>
          <a:p>
            <a:r>
              <a:rPr lang="en-US" sz="2800" dirty="0"/>
              <a:t>What if a facial recognition model is better at Caucasian than African American faces?</a:t>
            </a:r>
          </a:p>
          <a:p>
            <a:pPr lvl="1"/>
            <a:r>
              <a:rPr lang="en-US" sz="2400" dirty="0"/>
              <a:t>How might that impact </a:t>
            </a:r>
            <a:r>
              <a:rPr lang="en-US" sz="2400" b="1" dirty="0"/>
              <a:t>real people</a:t>
            </a:r>
            <a:r>
              <a:rPr lang="en-US" sz="2400" dirty="0"/>
              <a:t>, not just marketing or profit margins?</a:t>
            </a:r>
          </a:p>
          <a:p>
            <a:endParaRPr lang="en-US" sz="2800" dirty="0"/>
          </a:p>
          <a:p>
            <a:r>
              <a:rPr lang="en-US" sz="2800" dirty="0"/>
              <a:t>Don’t ignore the ethics of how a model might be applied.</a:t>
            </a:r>
            <a:br>
              <a:rPr lang="en-US" sz="2800" dirty="0"/>
            </a:br>
            <a:r>
              <a:rPr lang="en-US" sz="2800" dirty="0"/>
              <a:t>Make those discussions happen.</a:t>
            </a:r>
          </a:p>
          <a:p>
            <a:endParaRPr lang="en-US" sz="2800" dirty="0"/>
          </a:p>
          <a:p>
            <a:r>
              <a:rPr lang="en-US" sz="2800" dirty="0"/>
              <a:t>Demonstrated leadership on ethical bias issues can benefit a company by building their brand and customer loyalty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37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hevron 4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6" name="Chevron 5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599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to Learn More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200" b="1" dirty="0"/>
              <a:t>Entry Level Videos:</a:t>
            </a:r>
          </a:p>
          <a:p>
            <a:r>
              <a:rPr lang="en-US" sz="3200" dirty="0"/>
              <a:t>Josh Gordon (Google) Machine Learning Tutorials</a:t>
            </a:r>
            <a:br>
              <a:rPr lang="en-US" sz="3200" dirty="0"/>
            </a:br>
            <a:r>
              <a:rPr lang="en-US" sz="2800" dirty="0">
                <a:hlinkClick r:id="rId3"/>
              </a:rPr>
              <a:t>https://www.youtube.com/watch?v=cKxRvEZd3Mw</a:t>
            </a:r>
            <a:endParaRPr lang="en-US" sz="2800" dirty="0"/>
          </a:p>
          <a:p>
            <a:endParaRPr lang="en-US" sz="2800" dirty="0"/>
          </a:p>
          <a:p>
            <a:r>
              <a:rPr lang="en-US" sz="3200" dirty="0" err="1"/>
              <a:t>Siraj</a:t>
            </a:r>
            <a:r>
              <a:rPr lang="en-US" sz="3200" dirty="0"/>
              <a:t> </a:t>
            </a:r>
            <a:r>
              <a:rPr lang="en-US" sz="3200" dirty="0" err="1"/>
              <a:t>Raval</a:t>
            </a:r>
            <a:r>
              <a:rPr lang="en-US" sz="3200" dirty="0"/>
              <a:t> - Various Artificial Intelligence Videos</a:t>
            </a:r>
            <a:br>
              <a:rPr lang="en-US" sz="3200" dirty="0"/>
            </a:br>
            <a:r>
              <a:rPr lang="en-US" sz="2800" dirty="0">
                <a:hlinkClick r:id="rId4"/>
              </a:rPr>
              <a:t>https://www.youtube.com/channel/UCWN3xxRkmTPmbKwht9FuE5A</a:t>
            </a:r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r>
              <a:rPr lang="en-US" sz="3200" b="1" dirty="0"/>
              <a:t>More Advanced</a:t>
            </a:r>
          </a:p>
          <a:p>
            <a:r>
              <a:rPr lang="en-US" sz="3200" dirty="0"/>
              <a:t>Adrian </a:t>
            </a:r>
            <a:r>
              <a:rPr lang="en-US" sz="3200" dirty="0" err="1"/>
              <a:t>Rosebrock</a:t>
            </a:r>
            <a:r>
              <a:rPr lang="en-US" sz="3200" dirty="0"/>
              <a:t> (Lots of Python and </a:t>
            </a:r>
            <a:r>
              <a:rPr lang="en-US" sz="3200" dirty="0" err="1"/>
              <a:t>OpenCV</a:t>
            </a:r>
            <a:r>
              <a:rPr lang="en-US" sz="3200" dirty="0"/>
              <a:t> Materials)</a:t>
            </a:r>
            <a:br>
              <a:rPr lang="en-US" sz="3200" dirty="0"/>
            </a:br>
            <a:r>
              <a:rPr lang="en-US" sz="3200" dirty="0">
                <a:hlinkClick r:id="rId5"/>
              </a:rPr>
              <a:t>https://www.pyimagesearch.com/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Geoffrey Hinton’s Coursera Class</a:t>
            </a:r>
            <a:br>
              <a:rPr lang="en-US" sz="3200" dirty="0"/>
            </a:br>
            <a:r>
              <a:rPr lang="en-US" sz="2800" dirty="0">
                <a:hlinkClick r:id="rId6"/>
              </a:rPr>
              <a:t>https://www.coursera.org/learn/neural-networks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38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hevron 4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6" name="Chevron 5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91188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Break Time!</a:t>
            </a:r>
          </a:p>
          <a:p>
            <a:endParaRPr lang="en-US" sz="2800" dirty="0"/>
          </a:p>
          <a:p>
            <a:r>
              <a:rPr lang="en-US" sz="2800" dirty="0"/>
              <a:t>Optional demo next</a:t>
            </a:r>
          </a:p>
          <a:p>
            <a:endParaRPr lang="en-US" sz="2800" dirty="0"/>
          </a:p>
          <a:p>
            <a:r>
              <a:rPr lang="en-US" sz="2800" dirty="0"/>
              <a:t>Demo goals:</a:t>
            </a:r>
          </a:p>
          <a:p>
            <a:pPr lvl="1"/>
            <a:r>
              <a:rPr lang="en-US" sz="2600" dirty="0"/>
              <a:t>Train an Inception v3 model to recognize 3 students</a:t>
            </a:r>
          </a:p>
          <a:p>
            <a:pPr lvl="1"/>
            <a:r>
              <a:rPr lang="en-US" sz="2600" dirty="0"/>
              <a:t>Use video to get 200+ training images quickly</a:t>
            </a:r>
          </a:p>
          <a:p>
            <a:pPr lvl="1"/>
            <a:r>
              <a:rPr lang="en-US" sz="2600" dirty="0"/>
              <a:t>Train the model and test 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39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hevron 4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6" name="Chevron 5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6918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53" y="914401"/>
            <a:ext cx="11140751" cy="4983163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What is a Convolutional Neural Network (CNN)?</a:t>
            </a:r>
          </a:p>
          <a:p>
            <a:pPr lvl="1"/>
            <a:r>
              <a:rPr lang="en-US" sz="2400" dirty="0" err="1"/>
              <a:t>Tensorflow</a:t>
            </a:r>
            <a:r>
              <a:rPr lang="en-US" sz="2400" dirty="0"/>
              <a:t> Playground CNN Demo</a:t>
            </a:r>
          </a:p>
          <a:p>
            <a:pPr lvl="1"/>
            <a:r>
              <a:rPr lang="en-US" sz="2400" dirty="0"/>
              <a:t>History of CNN advances</a:t>
            </a:r>
            <a:br>
              <a:rPr lang="en-US" sz="2400" dirty="0"/>
            </a:br>
            <a:endParaRPr lang="en-US" sz="2400" dirty="0"/>
          </a:p>
          <a:p>
            <a:r>
              <a:rPr lang="en-US" sz="2800" dirty="0"/>
              <a:t>Application of CNNs in Image Analysis</a:t>
            </a:r>
          </a:p>
          <a:p>
            <a:pPr lvl="1"/>
            <a:r>
              <a:rPr lang="en-US" sz="2400" dirty="0"/>
              <a:t>Object Classification (</a:t>
            </a:r>
            <a:r>
              <a:rPr lang="en-US" sz="2400" dirty="0" err="1"/>
              <a:t>Tensorflow</a:t>
            </a:r>
            <a:r>
              <a:rPr lang="en-US" sz="2400" dirty="0"/>
              <a:t> for Poets, flower demo)</a:t>
            </a:r>
          </a:p>
          <a:p>
            <a:pPr lvl="1"/>
            <a:r>
              <a:rPr lang="en-US" sz="2400" dirty="0"/>
              <a:t>Object Detection (</a:t>
            </a:r>
            <a:r>
              <a:rPr lang="en-US" sz="2400" dirty="0" err="1"/>
              <a:t>Tensorbox</a:t>
            </a:r>
            <a:r>
              <a:rPr lang="en-US" sz="2400" dirty="0"/>
              <a:t>, locating mosquito breeding grounds)</a:t>
            </a:r>
          </a:p>
          <a:p>
            <a:pPr lvl="1"/>
            <a:r>
              <a:rPr lang="en-US" sz="2400" dirty="0"/>
              <a:t>Real time object detection (YOLO TED Talk)</a:t>
            </a:r>
          </a:p>
          <a:p>
            <a:endParaRPr lang="en-US" sz="3000" dirty="0"/>
          </a:p>
          <a:p>
            <a:r>
              <a:rPr lang="en-US" sz="2800" dirty="0"/>
              <a:t>Training data headaches</a:t>
            </a:r>
          </a:p>
          <a:p>
            <a:pPr lvl="1"/>
            <a:r>
              <a:rPr lang="en-US" sz="2400" dirty="0"/>
              <a:t>Using video to capture training data more easily</a:t>
            </a:r>
          </a:p>
          <a:p>
            <a:endParaRPr lang="en-US" sz="2600" dirty="0"/>
          </a:p>
          <a:p>
            <a:r>
              <a:rPr lang="en-US" sz="2800" dirty="0"/>
              <a:t>Cautionary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1" name="Chevron 30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32" name="Chevron 31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33" name="Chevron 32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34" name="Chevron 33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35" name="Chevron 34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36" name="Chevron 35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753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53" y="914401"/>
            <a:ext cx="11140751" cy="4983163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What is a Convolutional Neural Network (CNN)?</a:t>
            </a:r>
          </a:p>
          <a:p>
            <a:pPr lvl="1"/>
            <a:r>
              <a:rPr lang="en-US" sz="2400" dirty="0" err="1"/>
              <a:t>Tensorflow</a:t>
            </a:r>
            <a:r>
              <a:rPr lang="en-US" sz="2400" dirty="0"/>
              <a:t> Playground CNN Demo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History of CNN advances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Application of CNNs in Image Analysis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Object Classification (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Tensorflow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for Poets, flower demo)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Object Detection (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Tensorbox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, locating mosquito breeding grounds)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Real time object detection (YOLO TED talk)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30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Training data headaches</a:t>
            </a:r>
          </a:p>
          <a:p>
            <a:pPr lvl="1">
              <a:buClr>
                <a:schemeClr val="bg1">
                  <a:lumMod val="85000"/>
                </a:schemeClr>
              </a:buClr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Using video to capture training data more easily</a:t>
            </a: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Cautionary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5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Chevron 10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2" name="Chevron 11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13" name="Chevron 12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14" name="Chevron 13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15" name="Chevron 14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6" name="Chevron 15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0234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CNN?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Neural Network</a:t>
            </a:r>
          </a:p>
          <a:p>
            <a:pPr lvl="1"/>
            <a:r>
              <a:rPr lang="en-US" sz="2800" dirty="0">
                <a:sym typeface="Wingdings"/>
              </a:rPr>
              <a:t>Makes predictions by learning the relationship between your data and some response</a:t>
            </a:r>
          </a:p>
          <a:p>
            <a:endParaRPr lang="en-US" sz="3200" dirty="0">
              <a:sym typeface="Wingdings"/>
            </a:endParaRPr>
          </a:p>
          <a:p>
            <a:r>
              <a:rPr lang="en-US" sz="3200" dirty="0">
                <a:sym typeface="Wingdings"/>
              </a:rPr>
              <a:t>Convolutional Neural Network</a:t>
            </a:r>
          </a:p>
          <a:p>
            <a:pPr lvl="1"/>
            <a:r>
              <a:rPr lang="en-US" sz="2800" dirty="0"/>
              <a:t>Convolution layers act as “detectors” for certain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hevron 4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6" name="Chevron 5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7" name="Chevron 6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8" name="Chevron 7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9" name="Chevron 8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10" name="Chevron 9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748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Diagram for Image Analysis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307" y="1974831"/>
            <a:ext cx="2352422" cy="8547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1952" y="1353796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Input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3182582" y="1656932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Layers</a:t>
            </a:r>
          </a:p>
        </p:txBody>
      </p:sp>
      <p:sp>
        <p:nvSpPr>
          <p:cNvPr id="8" name="Rectangle 7"/>
          <p:cNvSpPr/>
          <p:nvPr/>
        </p:nvSpPr>
        <p:spPr>
          <a:xfrm>
            <a:off x="5322036" y="1656932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Detection Filters</a:t>
            </a:r>
          </a:p>
          <a:p>
            <a:pPr algn="ctr"/>
            <a:br>
              <a:rPr lang="en-US" dirty="0"/>
            </a:br>
            <a:r>
              <a:rPr lang="en-US" dirty="0"/>
              <a:t>Simple Features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7461490" y="1656932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Detection Filters</a:t>
            </a:r>
          </a:p>
          <a:p>
            <a:pPr algn="ctr"/>
            <a:br>
              <a:rPr lang="en-US" dirty="0"/>
            </a:br>
            <a:r>
              <a:rPr lang="en-US" dirty="0"/>
              <a:t>Complex Features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600944" y="1656932"/>
            <a:ext cx="1844601" cy="1490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Classification</a:t>
            </a:r>
            <a:endParaRPr lang="en-US" dirty="0"/>
          </a:p>
        </p:txBody>
      </p:sp>
      <p:cxnSp>
        <p:nvCxnSpPr>
          <p:cNvPr id="11" name="Straight Arrow Connector 10"/>
          <p:cNvCxnSpPr>
            <a:endCxn id="9" idx="1"/>
          </p:cNvCxnSpPr>
          <p:nvPr/>
        </p:nvCxnSpPr>
        <p:spPr>
          <a:xfrm>
            <a:off x="2887729" y="2402186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027183" y="2402186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166637" y="2402186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9306091" y="2402186"/>
            <a:ext cx="29485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91133" y="1164354"/>
            <a:ext cx="162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All Image Pixels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18144" y="1164354"/>
            <a:ext cx="1452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Edges/Curves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01771" y="1164354"/>
            <a:ext cx="1164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Eyes/Nose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244160" y="1164354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Dog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6097" y="4085115"/>
            <a:ext cx="2681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Inception v3</a:t>
            </a:r>
          </a:p>
          <a:p>
            <a:pPr algn="ctr"/>
            <a:r>
              <a:rPr lang="en-US" dirty="0"/>
              <a:t>(Google CNN Architecture)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2785" y="3270687"/>
            <a:ext cx="7577342" cy="2827296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stCxn id="9" idx="2"/>
          </p:cNvCxnSpPr>
          <p:nvPr/>
        </p:nvCxnSpPr>
        <p:spPr>
          <a:xfrm flipH="1">
            <a:off x="3895107" y="3147441"/>
            <a:ext cx="209776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3" idx="2"/>
          </p:cNvCxnSpPr>
          <p:nvPr/>
        </p:nvCxnSpPr>
        <p:spPr>
          <a:xfrm>
            <a:off x="10523245" y="3147441"/>
            <a:ext cx="390203" cy="9376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2"/>
          </p:cNvCxnSpPr>
          <p:nvPr/>
        </p:nvCxnSpPr>
        <p:spPr>
          <a:xfrm flipH="1">
            <a:off x="4637178" y="3147441"/>
            <a:ext cx="1607159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2"/>
          </p:cNvCxnSpPr>
          <p:nvPr/>
        </p:nvCxnSpPr>
        <p:spPr>
          <a:xfrm flipH="1">
            <a:off x="5230912" y="3147441"/>
            <a:ext cx="1013425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2"/>
          </p:cNvCxnSpPr>
          <p:nvPr/>
        </p:nvCxnSpPr>
        <p:spPr>
          <a:xfrm flipH="1">
            <a:off x="5658331" y="3147441"/>
            <a:ext cx="586006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2"/>
          </p:cNvCxnSpPr>
          <p:nvPr/>
        </p:nvCxnSpPr>
        <p:spPr>
          <a:xfrm flipH="1">
            <a:off x="6244336" y="3147441"/>
            <a:ext cx="1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2"/>
          </p:cNvCxnSpPr>
          <p:nvPr/>
        </p:nvCxnSpPr>
        <p:spPr>
          <a:xfrm>
            <a:off x="6244337" y="3147441"/>
            <a:ext cx="479319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2"/>
          </p:cNvCxnSpPr>
          <p:nvPr/>
        </p:nvCxnSpPr>
        <p:spPr>
          <a:xfrm>
            <a:off x="6244337" y="3147441"/>
            <a:ext cx="980474" cy="722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2" idx="2"/>
          </p:cNvCxnSpPr>
          <p:nvPr/>
        </p:nvCxnSpPr>
        <p:spPr>
          <a:xfrm flipH="1">
            <a:off x="7932717" y="3147441"/>
            <a:ext cx="451074" cy="726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2"/>
          </p:cNvCxnSpPr>
          <p:nvPr/>
        </p:nvCxnSpPr>
        <p:spPr>
          <a:xfrm>
            <a:off x="8383791" y="3147441"/>
            <a:ext cx="118941" cy="745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2" idx="2"/>
          </p:cNvCxnSpPr>
          <p:nvPr/>
        </p:nvCxnSpPr>
        <p:spPr>
          <a:xfrm>
            <a:off x="8383791" y="3147441"/>
            <a:ext cx="582017" cy="745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2"/>
          </p:cNvCxnSpPr>
          <p:nvPr/>
        </p:nvCxnSpPr>
        <p:spPr>
          <a:xfrm>
            <a:off x="8383791" y="3147441"/>
            <a:ext cx="1112329" cy="6170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2" idx="2"/>
          </p:cNvCxnSpPr>
          <p:nvPr/>
        </p:nvCxnSpPr>
        <p:spPr>
          <a:xfrm>
            <a:off x="8383791" y="3147441"/>
            <a:ext cx="1844601" cy="5250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4" name="Chevron 33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35" name="Chevron 34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36" name="Chevron 35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37" name="Chevron 36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38" name="Chevron 37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39" name="Chevron 38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280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10" grpId="0" animBg="1"/>
      <p:bldP spid="15" grpId="0"/>
      <p:bldP spid="16" grpId="0"/>
      <p:bldP spid="17" grpId="0"/>
      <p:bldP spid="1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398" y="1059876"/>
            <a:ext cx="4012440" cy="51966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7399" y="1059876"/>
            <a:ext cx="4012440" cy="51872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CNN’s going to automate jobs?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143001"/>
            <a:ext cx="6357457" cy="4983163"/>
          </a:xfrm>
        </p:spPr>
        <p:txBody>
          <a:bodyPr/>
          <a:lstStyle/>
          <a:p>
            <a:r>
              <a:rPr lang="en-US" sz="2800" dirty="0"/>
              <a:t>CNN’s are enabling a big leap for sensory data processing</a:t>
            </a:r>
            <a:br>
              <a:rPr lang="en-US" sz="2800" dirty="0"/>
            </a:br>
            <a:r>
              <a:rPr lang="en-US" sz="2800" dirty="0"/>
              <a:t>(auditory, visual, </a:t>
            </a:r>
            <a:r>
              <a:rPr lang="en-US" sz="2800" dirty="0" err="1"/>
              <a:t>IoT</a:t>
            </a:r>
            <a:r>
              <a:rPr lang="en-US" sz="2800" dirty="0"/>
              <a:t> sensors)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Image Recognition Accuracy</a:t>
            </a:r>
          </a:p>
          <a:p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8</a:t>
            </a:fld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7983410" y="2703263"/>
            <a:ext cx="2098578" cy="22976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9237815" y="1768707"/>
            <a:ext cx="1688346" cy="551035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hevron 17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19" name="Chevron 18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20" name="Chevron 19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21" name="Chevron 20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22" name="Chevron 21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23" name="Chevron 22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07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6627" y="1143001"/>
            <a:ext cx="5068757" cy="45520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2041" y="2126227"/>
            <a:ext cx="5068757" cy="25856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6627" y="1465700"/>
            <a:ext cx="5062642" cy="39066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perfect storm has arrived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064" y="1143001"/>
            <a:ext cx="5968621" cy="4983163"/>
          </a:xfrm>
        </p:spPr>
        <p:txBody>
          <a:bodyPr/>
          <a:lstStyle/>
          <a:p>
            <a:r>
              <a:rPr lang="en-US" sz="3600" dirty="0"/>
              <a:t>Viable NN Products Need:</a:t>
            </a:r>
          </a:p>
          <a:p>
            <a:pPr marL="679450" lvl="1" indent="-457200">
              <a:buFont typeface="+mj-lt"/>
              <a:buAutoNum type="arabicPeriod"/>
            </a:pPr>
            <a:r>
              <a:rPr lang="en-US" sz="3200" dirty="0">
                <a:sym typeface="Wingdings"/>
              </a:rPr>
              <a:t>Availability of Training </a:t>
            </a:r>
            <a:r>
              <a:rPr lang="en-US" sz="3200" dirty="0"/>
              <a:t>Data</a:t>
            </a:r>
          </a:p>
          <a:p>
            <a:pPr marL="679450" lvl="1" indent="-457200">
              <a:buFont typeface="+mj-lt"/>
              <a:buAutoNum type="arabicPeriod"/>
            </a:pPr>
            <a:endParaRPr lang="en-US" sz="3200" dirty="0"/>
          </a:p>
          <a:p>
            <a:pPr marL="679450" lvl="1" indent="-457200">
              <a:buFont typeface="+mj-lt"/>
              <a:buAutoNum type="arabicPeriod"/>
            </a:pPr>
            <a:r>
              <a:rPr lang="en-US" sz="3200" dirty="0"/>
              <a:t>Complex Models</a:t>
            </a:r>
            <a:br>
              <a:rPr lang="en-US" sz="3200" dirty="0"/>
            </a:br>
            <a:r>
              <a:rPr lang="en-US" sz="3200" dirty="0"/>
              <a:t>(deep networks)</a:t>
            </a:r>
          </a:p>
          <a:p>
            <a:pPr marL="679450" lvl="1" indent="-457200">
              <a:buFont typeface="+mj-lt"/>
              <a:buAutoNum type="arabicPeriod"/>
            </a:pPr>
            <a:endParaRPr lang="en-US" sz="3200" dirty="0"/>
          </a:p>
          <a:p>
            <a:pPr marL="679450" lvl="1" indent="-457200">
              <a:buFont typeface="+mj-lt"/>
              <a:buAutoNum type="arabicPeriod"/>
            </a:pPr>
            <a:r>
              <a:rPr lang="en-US" sz="3200" dirty="0"/>
              <a:t>Hardware (GPUs)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25D4D-289E-48C1-B277-2BEB492A7D19}" type="slidenum">
              <a:rPr lang="en-US" smtClean="0">
                <a:solidFill>
                  <a:srgbClr val="FFFFFF"/>
                </a:solidFill>
              </a:rPr>
              <a:pPr/>
              <a:t>9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41246" y="1672329"/>
            <a:ext cx="4070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ImageNet Competition Winning Model</a:t>
            </a:r>
          </a:p>
        </p:txBody>
      </p:sp>
      <p:sp>
        <p:nvSpPr>
          <p:cNvPr id="15" name="Chevron 14"/>
          <p:cNvSpPr/>
          <p:nvPr/>
        </p:nvSpPr>
        <p:spPr bwMode="auto">
          <a:xfrm>
            <a:off x="210193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Intro</a:t>
            </a:r>
          </a:p>
        </p:txBody>
      </p:sp>
      <p:sp>
        <p:nvSpPr>
          <p:cNvPr id="22" name="Chevron 21"/>
          <p:cNvSpPr/>
          <p:nvPr/>
        </p:nvSpPr>
        <p:spPr bwMode="auto">
          <a:xfrm>
            <a:off x="3764480" y="6533798"/>
            <a:ext cx="1777340" cy="324202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CNN Details</a:t>
            </a:r>
          </a:p>
        </p:txBody>
      </p:sp>
      <p:sp>
        <p:nvSpPr>
          <p:cNvPr id="23" name="Chevron 22"/>
          <p:cNvSpPr/>
          <p:nvPr/>
        </p:nvSpPr>
        <p:spPr bwMode="auto">
          <a:xfrm>
            <a:off x="542702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Applications</a:t>
            </a:r>
          </a:p>
        </p:txBody>
      </p:sp>
      <p:sp>
        <p:nvSpPr>
          <p:cNvPr id="24" name="Chevron 23"/>
          <p:cNvSpPr/>
          <p:nvPr/>
        </p:nvSpPr>
        <p:spPr bwMode="auto">
          <a:xfrm>
            <a:off x="708957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Training</a:t>
            </a:r>
          </a:p>
        </p:txBody>
      </p:sp>
      <p:sp>
        <p:nvSpPr>
          <p:cNvPr id="25" name="Chevron 24"/>
          <p:cNvSpPr/>
          <p:nvPr/>
        </p:nvSpPr>
        <p:spPr bwMode="auto">
          <a:xfrm>
            <a:off x="8752115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Caution</a:t>
            </a:r>
          </a:p>
        </p:txBody>
      </p:sp>
      <p:sp>
        <p:nvSpPr>
          <p:cNvPr id="26" name="Chevron 25"/>
          <p:cNvSpPr/>
          <p:nvPr/>
        </p:nvSpPr>
        <p:spPr bwMode="auto">
          <a:xfrm>
            <a:off x="10414660" y="6533798"/>
            <a:ext cx="1777340" cy="324202"/>
          </a:xfrm>
          <a:prstGeom prst="chevr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Wrap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ヒラギノ角ゴ Pro W3" pitchFamily="1" charset="-128"/>
              </a:rPr>
              <a:t> 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237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RTI Corporate">
  <a:themeElements>
    <a:clrScheme name="RTI Theme Color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85295"/>
      </a:accent1>
      <a:accent2>
        <a:srgbClr val="D06F1A"/>
      </a:accent2>
      <a:accent3>
        <a:srgbClr val="B1953A"/>
      </a:accent3>
      <a:accent4>
        <a:srgbClr val="FFC525"/>
      </a:accent4>
      <a:accent5>
        <a:srgbClr val="5D9732"/>
      </a:accent5>
      <a:accent6>
        <a:srgbClr val="4F2683"/>
      </a:accent6>
      <a:hlink>
        <a:srgbClr val="0045C7"/>
      </a:hlink>
      <a:folHlink>
        <a:srgbClr val="5D6EC9"/>
      </a:folHlink>
    </a:clrScheme>
    <a:fontScheme name="Custom Design">
      <a:majorFont>
        <a:latin typeface="Arial Narrow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5 RTI Template_eaj.potx" id="{F36C9CB5-03DD-49DE-A2E1-ECD0688EE6F0}" vid="{2E05CADE-BD4F-44D0-94ED-F5F5804852F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4713</TotalTime>
  <Words>2088</Words>
  <Application>Microsoft Macintosh PowerPoint</Application>
  <PresentationFormat>Widescreen</PresentationFormat>
  <Paragraphs>698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Arial Narrow</vt:lpstr>
      <vt:lpstr>Calibri</vt:lpstr>
      <vt:lpstr>Calibri Light</vt:lpstr>
      <vt:lpstr>Wingdings</vt:lpstr>
      <vt:lpstr>Office Theme</vt:lpstr>
      <vt:lpstr>1_RTI Corporate</vt:lpstr>
      <vt:lpstr>Convolutional Neural Networks (CNNs)</vt:lpstr>
      <vt:lpstr>Sooooo complicated…. do I REALLY need to care???</vt:lpstr>
      <vt:lpstr>Jobs likely to be displaced by automation (esp. Neural Networks)</vt:lpstr>
      <vt:lpstr>Lecture Agenda</vt:lpstr>
      <vt:lpstr>Lecture Agenda</vt:lpstr>
      <vt:lpstr>What is a CNN?</vt:lpstr>
      <vt:lpstr>CNN Diagram for Image Analysis</vt:lpstr>
      <vt:lpstr>How are CNN’s going to automate jobs?</vt:lpstr>
      <vt:lpstr>Neural network perfect storm has arrived</vt:lpstr>
      <vt:lpstr>How does it work?</vt:lpstr>
      <vt:lpstr>Playground Demo 1</vt:lpstr>
      <vt:lpstr>Playground Demo 2</vt:lpstr>
      <vt:lpstr>Playground Demo 3</vt:lpstr>
      <vt:lpstr>How does a CNN “Learn”?</vt:lpstr>
      <vt:lpstr>Is that it?</vt:lpstr>
      <vt:lpstr>How complex are these models?</vt:lpstr>
      <vt:lpstr>Lecture Agenda</vt:lpstr>
      <vt:lpstr>History of CNN Advances (Early)</vt:lpstr>
      <vt:lpstr>History of CNN Advances (Recent)</vt:lpstr>
      <vt:lpstr>Another key advance</vt:lpstr>
      <vt:lpstr>Where are we today</vt:lpstr>
      <vt:lpstr>Discussion Topics</vt:lpstr>
      <vt:lpstr>Applications of CNNs in Image Analysis</vt:lpstr>
      <vt:lpstr>Applications of CNNs in Image Analysis</vt:lpstr>
      <vt:lpstr>Object Classification</vt:lpstr>
      <vt:lpstr>Lecture Agenda</vt:lpstr>
      <vt:lpstr>Existing Applications of Object Detection</vt:lpstr>
      <vt:lpstr>Object Detection – RTI Use Case</vt:lpstr>
      <vt:lpstr>Lecture Agenda</vt:lpstr>
      <vt:lpstr>How a computer learns to recognize objects instantly | Joseph Redmon</vt:lpstr>
      <vt:lpstr>Lecture Agenda</vt:lpstr>
      <vt:lpstr>Organizing Image Training Data</vt:lpstr>
      <vt:lpstr>Real world images can be very busy</vt:lpstr>
      <vt:lpstr>New idea!</vt:lpstr>
      <vt:lpstr>Lecture Agenda</vt:lpstr>
      <vt:lpstr>Gartner Hype Cycle for 2017</vt:lpstr>
      <vt:lpstr>Model Bias</vt:lpstr>
      <vt:lpstr>Resources to Learn More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Convolutional Neural Networks</dc:title>
  <dc:creator>Preble, Edward</dc:creator>
  <cp:lastModifiedBy>Preble, Edward</cp:lastModifiedBy>
  <cp:revision>201</cp:revision>
  <cp:lastPrinted>2017-10-17T21:54:46Z</cp:lastPrinted>
  <dcterms:created xsi:type="dcterms:W3CDTF">2017-09-15T03:20:43Z</dcterms:created>
  <dcterms:modified xsi:type="dcterms:W3CDTF">2019-02-17T21:36:08Z</dcterms:modified>
</cp:coreProperties>
</file>